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0" r:id="rId2"/>
    <p:sldId id="291" r:id="rId3"/>
    <p:sldId id="281" r:id="rId4"/>
    <p:sldId id="259" r:id="rId5"/>
    <p:sldId id="292" r:id="rId6"/>
    <p:sldId id="293" r:id="rId7"/>
    <p:sldId id="258" r:id="rId8"/>
    <p:sldId id="294" r:id="rId9"/>
    <p:sldId id="295" r:id="rId10"/>
    <p:sldId id="265" r:id="rId11"/>
    <p:sldId id="296" r:id="rId12"/>
    <p:sldId id="297" r:id="rId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04F"/>
    <a:srgbClr val="4D74EB"/>
    <a:srgbClr val="FFFFFF"/>
    <a:srgbClr val="00C67F"/>
    <a:srgbClr val="00C477"/>
    <a:srgbClr val="00BF72"/>
    <a:srgbClr val="00B13A"/>
    <a:srgbClr val="00B93C"/>
    <a:srgbClr val="00BC3C"/>
    <a:srgbClr val="2CA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17"/>
    <p:restoredTop sz="96353" autoAdjust="0"/>
  </p:normalViewPr>
  <p:slideViewPr>
    <p:cSldViewPr snapToGrid="0" snapToObjects="1">
      <p:cViewPr varScale="1">
        <p:scale>
          <a:sx n="87" d="100"/>
          <a:sy n="87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4" d="100"/>
        <a:sy n="54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C956508-B33A-7246-ADA3-827DC5AC7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B0694A-EF99-A04C-B1A1-2047F935CF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A0938-D32B-D04D-AC9F-4248767FED58}" type="datetimeFigureOut">
              <a:t>2022-03-19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DF7103-8122-B246-A53C-44A24979DB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A8F694-5054-F74C-85AD-7539FBF00B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64482-9FC1-4C4A-8569-08811269F649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43293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D9C91-FD7B-0E4D-84B9-92BED0BA568A}" type="slidenum">
              <a:t>‹#›</a:t>
            </a:fld>
            <a:endParaRPr kumimoji="1" lang="ko-Kore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7D621EFE-3310-4F1C-9DA8-AE947D0742C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8DAC8-A92B-49C4-B81D-5F7DB577A1DD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9" name="머리글 개체 틀 8">
            <a:extLst>
              <a:ext uri="{FF2B5EF4-FFF2-40B4-BE49-F238E27FC236}">
                <a16:creationId xmlns:a16="http://schemas.microsoft.com/office/drawing/2014/main" id="{AE9A2374-601F-464F-83B6-2209185C8D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0696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2728153-360C-CE48-B261-F22D31F4C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b="27203"/>
          <a:stretch/>
        </p:blipFill>
        <p:spPr>
          <a:xfrm>
            <a:off x="0" y="0"/>
            <a:ext cx="12191999" cy="589372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C03A283-71FA-4B4B-BE26-2000E27D50FB}"/>
              </a:ext>
            </a:extLst>
          </p:cNvPr>
          <p:cNvSpPr/>
          <p:nvPr userDrawn="1"/>
        </p:nvSpPr>
        <p:spPr>
          <a:xfrm>
            <a:off x="1" y="0"/>
            <a:ext cx="12191999" cy="5893724"/>
          </a:xfrm>
          <a:prstGeom prst="rect">
            <a:avLst/>
          </a:prstGeom>
          <a:solidFill>
            <a:schemeClr val="tx2">
              <a:lumMod val="7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110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546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덱스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7147013-951A-824B-8B1E-E2A3E55535D6}"/>
              </a:ext>
            </a:extLst>
          </p:cNvPr>
          <p:cNvSpPr/>
          <p:nvPr userDrawn="1"/>
        </p:nvSpPr>
        <p:spPr>
          <a:xfrm>
            <a:off x="4760426" y="1356412"/>
            <a:ext cx="2671156" cy="4145176"/>
          </a:xfrm>
          <a:prstGeom prst="roundRect">
            <a:avLst>
              <a:gd name="adj" fmla="val 6119"/>
            </a:avLst>
          </a:prstGeom>
          <a:solidFill>
            <a:schemeClr val="bg1"/>
          </a:solidFill>
          <a:ln>
            <a:noFill/>
          </a:ln>
          <a:effectLst>
            <a:outerShdw blurRad="342900" dist="4699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"/>
              </a:spcAft>
              <a:buClr>
                <a:srgbClr val="4091CF"/>
              </a:buClr>
            </a:pPr>
            <a:endParaRPr lang="ko-Kore-KR" altLang="en-US" sz="1200" spc="-20">
              <a:solidFill>
                <a:schemeClr val="tx2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" name="양쪽 모서리가 둥근 사각형 2">
            <a:extLst>
              <a:ext uri="{FF2B5EF4-FFF2-40B4-BE49-F238E27FC236}">
                <a16:creationId xmlns:a16="http://schemas.microsoft.com/office/drawing/2014/main" id="{3C4055A1-0626-9B4D-BADA-D9437DB5F2D5}"/>
              </a:ext>
            </a:extLst>
          </p:cNvPr>
          <p:cNvSpPr/>
          <p:nvPr userDrawn="1"/>
        </p:nvSpPr>
        <p:spPr>
          <a:xfrm rot="10800000">
            <a:off x="4760422" y="4480559"/>
            <a:ext cx="2671155" cy="1021029"/>
          </a:xfrm>
          <a:prstGeom prst="round2SameRect">
            <a:avLst>
              <a:gd name="adj1" fmla="val 15238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"/>
              </a:spcAft>
              <a:buClr>
                <a:srgbClr val="4091CF"/>
              </a:buClr>
            </a:pPr>
            <a:endParaRPr lang="ko-Kore-KR" altLang="en-US" sz="1200" spc="-20">
              <a:solidFill>
                <a:schemeClr val="tx2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32C15C8-0147-604F-9CD6-790D25FBC628}"/>
              </a:ext>
            </a:extLst>
          </p:cNvPr>
          <p:cNvSpPr/>
          <p:nvPr userDrawn="1"/>
        </p:nvSpPr>
        <p:spPr>
          <a:xfrm>
            <a:off x="5525197" y="2445575"/>
            <a:ext cx="1141608" cy="1141608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innerShdw blurRad="342900" dist="469900" dir="13500000">
              <a:prstClr val="black">
                <a:alpha val="2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22B84-FF27-0640-AE32-0C852A29E512}"/>
              </a:ext>
            </a:extLst>
          </p:cNvPr>
          <p:cNvSpPr txBox="1"/>
          <p:nvPr userDrawn="1"/>
        </p:nvSpPr>
        <p:spPr>
          <a:xfrm>
            <a:off x="5792722" y="2737104"/>
            <a:ext cx="606552" cy="16201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Aft>
                <a:spcPts val="400"/>
              </a:spcAft>
            </a:pPr>
            <a:r>
              <a:rPr kumimoji="1" lang="en-US" altLang="ko-KR" sz="900">
                <a:solidFill>
                  <a:schemeClr val="bg1">
                    <a:alpha val="50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966315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834AA46B-9B1B-1E4D-870D-3AC0EFB1E8D2}"/>
              </a:ext>
            </a:extLst>
          </p:cNvPr>
          <p:cNvGrpSpPr/>
          <p:nvPr userDrawn="1"/>
        </p:nvGrpSpPr>
        <p:grpSpPr>
          <a:xfrm>
            <a:off x="605775" y="1329268"/>
            <a:ext cx="10998850" cy="0"/>
            <a:chOff x="559902" y="1564821"/>
            <a:chExt cx="10998850" cy="0"/>
          </a:xfrm>
        </p:grpSpPr>
        <p:cxnSp>
          <p:nvCxnSpPr>
            <p:cNvPr id="26" name="직선 연결선 9">
              <a:extLst>
                <a:ext uri="{FF2B5EF4-FFF2-40B4-BE49-F238E27FC236}">
                  <a16:creationId xmlns:a16="http://schemas.microsoft.com/office/drawing/2014/main" id="{8BE330D9-83CC-4846-A82A-6CDDF2DBE920}"/>
                </a:ext>
              </a:extLst>
            </p:cNvPr>
            <p:cNvCxnSpPr>
              <a:cxnSpLocks/>
            </p:cNvCxnSpPr>
            <p:nvPr/>
          </p:nvCxnSpPr>
          <p:spPr>
            <a:xfrm>
              <a:off x="930275" y="1564821"/>
              <a:ext cx="10628477" cy="0"/>
            </a:xfrm>
            <a:prstGeom prst="line">
              <a:avLst/>
            </a:prstGeom>
            <a:ln w="6350">
              <a:solidFill>
                <a:schemeClr val="tx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10">
              <a:extLst>
                <a:ext uri="{FF2B5EF4-FFF2-40B4-BE49-F238E27FC236}">
                  <a16:creationId xmlns:a16="http://schemas.microsoft.com/office/drawing/2014/main" id="{92ECD43A-C35F-C446-9BDC-243219208C1A}"/>
                </a:ext>
              </a:extLst>
            </p:cNvPr>
            <p:cNvCxnSpPr>
              <a:cxnSpLocks/>
            </p:cNvCxnSpPr>
            <p:nvPr/>
          </p:nvCxnSpPr>
          <p:spPr>
            <a:xfrm>
              <a:off x="559902" y="1564821"/>
              <a:ext cx="403037" cy="0"/>
            </a:xfrm>
            <a:prstGeom prst="line">
              <a:avLst/>
            </a:pr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45769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68BC87C-57C8-0D4A-92F3-3AFFEF746111}"/>
              </a:ext>
            </a:extLst>
          </p:cNvPr>
          <p:cNvSpPr/>
          <p:nvPr userDrawn="1"/>
        </p:nvSpPr>
        <p:spPr>
          <a:xfrm>
            <a:off x="0" y="763873"/>
            <a:ext cx="12192000" cy="6094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77A02C-88F0-734D-A392-B44A11CC403A}"/>
              </a:ext>
            </a:extLst>
          </p:cNvPr>
          <p:cNvSpPr/>
          <p:nvPr userDrawn="1"/>
        </p:nvSpPr>
        <p:spPr>
          <a:xfrm>
            <a:off x="0" y="0"/>
            <a:ext cx="12192000" cy="2984269"/>
          </a:xfrm>
          <a:prstGeom prst="roundRect">
            <a:avLst>
              <a:gd name="adj" fmla="val 92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34AA46B-9B1B-1E4D-870D-3AC0EFB1E8D2}"/>
              </a:ext>
            </a:extLst>
          </p:cNvPr>
          <p:cNvGrpSpPr/>
          <p:nvPr userDrawn="1"/>
        </p:nvGrpSpPr>
        <p:grpSpPr>
          <a:xfrm>
            <a:off x="605775" y="1329268"/>
            <a:ext cx="10998850" cy="0"/>
            <a:chOff x="559902" y="1564821"/>
            <a:chExt cx="10998850" cy="0"/>
          </a:xfrm>
        </p:grpSpPr>
        <p:cxnSp>
          <p:nvCxnSpPr>
            <p:cNvPr id="26" name="직선 연결선 9">
              <a:extLst>
                <a:ext uri="{FF2B5EF4-FFF2-40B4-BE49-F238E27FC236}">
                  <a16:creationId xmlns:a16="http://schemas.microsoft.com/office/drawing/2014/main" id="{8BE330D9-83CC-4846-A82A-6CDDF2DBE920}"/>
                </a:ext>
              </a:extLst>
            </p:cNvPr>
            <p:cNvCxnSpPr>
              <a:cxnSpLocks/>
            </p:cNvCxnSpPr>
            <p:nvPr/>
          </p:nvCxnSpPr>
          <p:spPr>
            <a:xfrm>
              <a:off x="930275" y="1564821"/>
              <a:ext cx="10628477" cy="0"/>
            </a:xfrm>
            <a:prstGeom prst="line">
              <a:avLst/>
            </a:prstGeom>
            <a:ln w="6350">
              <a:solidFill>
                <a:schemeClr val="tx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10">
              <a:extLst>
                <a:ext uri="{FF2B5EF4-FFF2-40B4-BE49-F238E27FC236}">
                  <a16:creationId xmlns:a16="http://schemas.microsoft.com/office/drawing/2014/main" id="{92ECD43A-C35F-C446-9BDC-243219208C1A}"/>
                </a:ext>
              </a:extLst>
            </p:cNvPr>
            <p:cNvCxnSpPr>
              <a:cxnSpLocks/>
            </p:cNvCxnSpPr>
            <p:nvPr/>
          </p:nvCxnSpPr>
          <p:spPr>
            <a:xfrm>
              <a:off x="559902" y="1564821"/>
              <a:ext cx="403037" cy="0"/>
            </a:xfrm>
            <a:prstGeom prst="line">
              <a:avLst/>
            </a:pr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1195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68BC87C-57C8-0D4A-92F3-3AFFEF746111}"/>
              </a:ext>
            </a:extLst>
          </p:cNvPr>
          <p:cNvSpPr/>
          <p:nvPr userDrawn="1"/>
        </p:nvSpPr>
        <p:spPr>
          <a:xfrm>
            <a:off x="0" y="763873"/>
            <a:ext cx="12192000" cy="6094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77A02C-88F0-734D-A392-B44A11CC403A}"/>
              </a:ext>
            </a:extLst>
          </p:cNvPr>
          <p:cNvSpPr/>
          <p:nvPr userDrawn="1"/>
        </p:nvSpPr>
        <p:spPr>
          <a:xfrm>
            <a:off x="0" y="0"/>
            <a:ext cx="12192000" cy="1662545"/>
          </a:xfrm>
          <a:prstGeom prst="roundRect">
            <a:avLst>
              <a:gd name="adj" fmla="val 92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34AA46B-9B1B-1E4D-870D-3AC0EFB1E8D2}"/>
              </a:ext>
            </a:extLst>
          </p:cNvPr>
          <p:cNvGrpSpPr/>
          <p:nvPr userDrawn="1"/>
        </p:nvGrpSpPr>
        <p:grpSpPr>
          <a:xfrm>
            <a:off x="605775" y="1329268"/>
            <a:ext cx="10998850" cy="0"/>
            <a:chOff x="559902" y="1564821"/>
            <a:chExt cx="10998850" cy="0"/>
          </a:xfrm>
        </p:grpSpPr>
        <p:cxnSp>
          <p:nvCxnSpPr>
            <p:cNvPr id="26" name="직선 연결선 9">
              <a:extLst>
                <a:ext uri="{FF2B5EF4-FFF2-40B4-BE49-F238E27FC236}">
                  <a16:creationId xmlns:a16="http://schemas.microsoft.com/office/drawing/2014/main" id="{8BE330D9-83CC-4846-A82A-6CDDF2DBE920}"/>
                </a:ext>
              </a:extLst>
            </p:cNvPr>
            <p:cNvCxnSpPr>
              <a:cxnSpLocks/>
            </p:cNvCxnSpPr>
            <p:nvPr/>
          </p:nvCxnSpPr>
          <p:spPr>
            <a:xfrm>
              <a:off x="930275" y="1564821"/>
              <a:ext cx="10628477" cy="0"/>
            </a:xfrm>
            <a:prstGeom prst="line">
              <a:avLst/>
            </a:prstGeom>
            <a:ln w="6350">
              <a:solidFill>
                <a:schemeClr val="tx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10">
              <a:extLst>
                <a:ext uri="{FF2B5EF4-FFF2-40B4-BE49-F238E27FC236}">
                  <a16:creationId xmlns:a16="http://schemas.microsoft.com/office/drawing/2014/main" id="{92ECD43A-C35F-C446-9BDC-243219208C1A}"/>
                </a:ext>
              </a:extLst>
            </p:cNvPr>
            <p:cNvCxnSpPr>
              <a:cxnSpLocks/>
            </p:cNvCxnSpPr>
            <p:nvPr/>
          </p:nvCxnSpPr>
          <p:spPr>
            <a:xfrm>
              <a:off x="559902" y="1564821"/>
              <a:ext cx="403037" cy="0"/>
            </a:xfrm>
            <a:prstGeom prst="line">
              <a:avLst/>
            </a:pr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38092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76F15C-409A-9E4B-AAA2-5146005621B6}"/>
              </a:ext>
            </a:extLst>
          </p:cNvPr>
          <p:cNvSpPr/>
          <p:nvPr userDrawn="1"/>
        </p:nvSpPr>
        <p:spPr>
          <a:xfrm>
            <a:off x="0" y="763873"/>
            <a:ext cx="12192000" cy="6094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09E61E9D-EB70-4D49-AB2F-190B6A3616EF}"/>
              </a:ext>
            </a:extLst>
          </p:cNvPr>
          <p:cNvSpPr/>
          <p:nvPr userDrawn="1"/>
        </p:nvSpPr>
        <p:spPr>
          <a:xfrm>
            <a:off x="0" y="1"/>
            <a:ext cx="12192000" cy="5702530"/>
          </a:xfrm>
          <a:prstGeom prst="roundRect">
            <a:avLst>
              <a:gd name="adj" fmla="val 5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34AA46B-9B1B-1E4D-870D-3AC0EFB1E8D2}"/>
              </a:ext>
            </a:extLst>
          </p:cNvPr>
          <p:cNvGrpSpPr/>
          <p:nvPr userDrawn="1"/>
        </p:nvGrpSpPr>
        <p:grpSpPr>
          <a:xfrm>
            <a:off x="605775" y="1329268"/>
            <a:ext cx="10998850" cy="0"/>
            <a:chOff x="559902" y="1564821"/>
            <a:chExt cx="10998850" cy="0"/>
          </a:xfrm>
        </p:grpSpPr>
        <p:cxnSp>
          <p:nvCxnSpPr>
            <p:cNvPr id="26" name="직선 연결선 9">
              <a:extLst>
                <a:ext uri="{FF2B5EF4-FFF2-40B4-BE49-F238E27FC236}">
                  <a16:creationId xmlns:a16="http://schemas.microsoft.com/office/drawing/2014/main" id="{8BE330D9-83CC-4846-A82A-6CDDF2DBE920}"/>
                </a:ext>
              </a:extLst>
            </p:cNvPr>
            <p:cNvCxnSpPr>
              <a:cxnSpLocks/>
            </p:cNvCxnSpPr>
            <p:nvPr/>
          </p:nvCxnSpPr>
          <p:spPr>
            <a:xfrm>
              <a:off x="930275" y="1564821"/>
              <a:ext cx="10628477" cy="0"/>
            </a:xfrm>
            <a:prstGeom prst="line">
              <a:avLst/>
            </a:prstGeom>
            <a:ln w="6350">
              <a:solidFill>
                <a:schemeClr val="tx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10">
              <a:extLst>
                <a:ext uri="{FF2B5EF4-FFF2-40B4-BE49-F238E27FC236}">
                  <a16:creationId xmlns:a16="http://schemas.microsoft.com/office/drawing/2014/main" id="{92ECD43A-C35F-C446-9BDC-243219208C1A}"/>
                </a:ext>
              </a:extLst>
            </p:cNvPr>
            <p:cNvCxnSpPr>
              <a:cxnSpLocks/>
            </p:cNvCxnSpPr>
            <p:nvPr/>
          </p:nvCxnSpPr>
          <p:spPr>
            <a:xfrm>
              <a:off x="559902" y="1564821"/>
              <a:ext cx="403037" cy="0"/>
            </a:xfrm>
            <a:prstGeom prst="line">
              <a:avLst/>
            </a:pr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56108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93EA86B-4106-4C4D-955E-C3B5385B4370}"/>
              </a:ext>
            </a:extLst>
          </p:cNvPr>
          <p:cNvSpPr/>
          <p:nvPr userDrawn="1"/>
        </p:nvSpPr>
        <p:spPr>
          <a:xfrm>
            <a:off x="3840480" y="-1"/>
            <a:ext cx="8351520" cy="6858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B73AC174-0BFA-A947-892F-46035A9DEB70}"/>
              </a:ext>
            </a:extLst>
          </p:cNvPr>
          <p:cNvSpPr/>
          <p:nvPr userDrawn="1"/>
        </p:nvSpPr>
        <p:spPr>
          <a:xfrm rot="5400000">
            <a:off x="-1325879" y="1325881"/>
            <a:ext cx="6858000" cy="4206238"/>
          </a:xfrm>
          <a:prstGeom prst="roundRect">
            <a:avLst>
              <a:gd name="adj" fmla="val 62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34AA46B-9B1B-1E4D-870D-3AC0EFB1E8D2}"/>
              </a:ext>
            </a:extLst>
          </p:cNvPr>
          <p:cNvGrpSpPr/>
          <p:nvPr userDrawn="1"/>
        </p:nvGrpSpPr>
        <p:grpSpPr>
          <a:xfrm>
            <a:off x="605775" y="1329268"/>
            <a:ext cx="10998850" cy="0"/>
            <a:chOff x="559902" y="1564821"/>
            <a:chExt cx="10998850" cy="0"/>
          </a:xfrm>
        </p:grpSpPr>
        <p:cxnSp>
          <p:nvCxnSpPr>
            <p:cNvPr id="26" name="직선 연결선 9">
              <a:extLst>
                <a:ext uri="{FF2B5EF4-FFF2-40B4-BE49-F238E27FC236}">
                  <a16:creationId xmlns:a16="http://schemas.microsoft.com/office/drawing/2014/main" id="{8BE330D9-83CC-4846-A82A-6CDDF2DBE920}"/>
                </a:ext>
              </a:extLst>
            </p:cNvPr>
            <p:cNvCxnSpPr>
              <a:cxnSpLocks/>
            </p:cNvCxnSpPr>
            <p:nvPr/>
          </p:nvCxnSpPr>
          <p:spPr>
            <a:xfrm>
              <a:off x="930275" y="1564821"/>
              <a:ext cx="10628477" cy="0"/>
            </a:xfrm>
            <a:prstGeom prst="line">
              <a:avLst/>
            </a:prstGeom>
            <a:ln w="6350">
              <a:solidFill>
                <a:schemeClr val="tx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10">
              <a:extLst>
                <a:ext uri="{FF2B5EF4-FFF2-40B4-BE49-F238E27FC236}">
                  <a16:creationId xmlns:a16="http://schemas.microsoft.com/office/drawing/2014/main" id="{92ECD43A-C35F-C446-9BDC-243219208C1A}"/>
                </a:ext>
              </a:extLst>
            </p:cNvPr>
            <p:cNvCxnSpPr>
              <a:cxnSpLocks/>
            </p:cNvCxnSpPr>
            <p:nvPr/>
          </p:nvCxnSpPr>
          <p:spPr>
            <a:xfrm>
              <a:off x="559902" y="1564821"/>
              <a:ext cx="403037" cy="0"/>
            </a:xfrm>
            <a:prstGeom prst="line">
              <a:avLst/>
            </a:pr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4736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>
            <a:extLst>
              <a:ext uri="{FF2B5EF4-FFF2-40B4-BE49-F238E27FC236}">
                <a16:creationId xmlns:a16="http://schemas.microsoft.com/office/drawing/2014/main" id="{102BF3B9-AA08-234C-BF8C-025CBD151B66}"/>
              </a:ext>
            </a:extLst>
          </p:cNvPr>
          <p:cNvSpPr/>
          <p:nvPr userDrawn="1"/>
        </p:nvSpPr>
        <p:spPr>
          <a:xfrm>
            <a:off x="3954088" y="0"/>
            <a:ext cx="8238711" cy="6858000"/>
          </a:xfrm>
          <a:custGeom>
            <a:avLst/>
            <a:gdLst>
              <a:gd name="connsiteX0" fmla="*/ 8229600 w 8229600"/>
              <a:gd name="connsiteY0" fmla="*/ 6849687 h 6849687"/>
              <a:gd name="connsiteX1" fmla="*/ 0 w 8229600"/>
              <a:gd name="connsiteY1" fmla="*/ 6849687 h 6849687"/>
              <a:gd name="connsiteX2" fmla="*/ 2867891 w 8229600"/>
              <a:gd name="connsiteY2" fmla="*/ 0 h 6849687"/>
              <a:gd name="connsiteX3" fmla="*/ 8204661 w 8229600"/>
              <a:gd name="connsiteY3" fmla="*/ 0 h 6849687"/>
              <a:gd name="connsiteX4" fmla="*/ 8229600 w 8229600"/>
              <a:gd name="connsiteY4" fmla="*/ 6849687 h 6849687"/>
              <a:gd name="connsiteX0" fmla="*/ 8229600 w 8237912"/>
              <a:gd name="connsiteY0" fmla="*/ 6849687 h 6849687"/>
              <a:gd name="connsiteX1" fmla="*/ 0 w 8237912"/>
              <a:gd name="connsiteY1" fmla="*/ 6849687 h 6849687"/>
              <a:gd name="connsiteX2" fmla="*/ 2867891 w 8237912"/>
              <a:gd name="connsiteY2" fmla="*/ 0 h 6849687"/>
              <a:gd name="connsiteX3" fmla="*/ 8237912 w 8237912"/>
              <a:gd name="connsiteY3" fmla="*/ 8313 h 6849687"/>
              <a:gd name="connsiteX4" fmla="*/ 8229600 w 8237912"/>
              <a:gd name="connsiteY4" fmla="*/ 6849687 h 6849687"/>
              <a:gd name="connsiteX0" fmla="*/ 8229600 w 8237912"/>
              <a:gd name="connsiteY0" fmla="*/ 6858000 h 6858000"/>
              <a:gd name="connsiteX1" fmla="*/ 0 w 8237912"/>
              <a:gd name="connsiteY1" fmla="*/ 6858000 h 6858000"/>
              <a:gd name="connsiteX2" fmla="*/ 2867891 w 8237912"/>
              <a:gd name="connsiteY2" fmla="*/ 8313 h 6858000"/>
              <a:gd name="connsiteX3" fmla="*/ 8237912 w 8237912"/>
              <a:gd name="connsiteY3" fmla="*/ 0 h 6858000"/>
              <a:gd name="connsiteX4" fmla="*/ 8229600 w 8237912"/>
              <a:gd name="connsiteY4" fmla="*/ 6858000 h 6858000"/>
              <a:gd name="connsiteX0" fmla="*/ 8237912 w 8238711"/>
              <a:gd name="connsiteY0" fmla="*/ 6849688 h 6858000"/>
              <a:gd name="connsiteX1" fmla="*/ 0 w 8238711"/>
              <a:gd name="connsiteY1" fmla="*/ 6858000 h 6858000"/>
              <a:gd name="connsiteX2" fmla="*/ 2867891 w 8238711"/>
              <a:gd name="connsiteY2" fmla="*/ 8313 h 6858000"/>
              <a:gd name="connsiteX3" fmla="*/ 8237912 w 8238711"/>
              <a:gd name="connsiteY3" fmla="*/ 0 h 6858000"/>
              <a:gd name="connsiteX4" fmla="*/ 8237912 w 8238711"/>
              <a:gd name="connsiteY4" fmla="*/ 6849688 h 6858000"/>
              <a:gd name="connsiteX0" fmla="*/ 8237912 w 8238711"/>
              <a:gd name="connsiteY0" fmla="*/ 6858000 h 6858000"/>
              <a:gd name="connsiteX1" fmla="*/ 0 w 8238711"/>
              <a:gd name="connsiteY1" fmla="*/ 6858000 h 6858000"/>
              <a:gd name="connsiteX2" fmla="*/ 2867891 w 8238711"/>
              <a:gd name="connsiteY2" fmla="*/ 8313 h 6858000"/>
              <a:gd name="connsiteX3" fmla="*/ 8237912 w 8238711"/>
              <a:gd name="connsiteY3" fmla="*/ 0 h 6858000"/>
              <a:gd name="connsiteX4" fmla="*/ 8237912 w 823871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38711" h="6858000">
                <a:moveTo>
                  <a:pt x="8237912" y="6858000"/>
                </a:moveTo>
                <a:lnTo>
                  <a:pt x="0" y="6858000"/>
                </a:lnTo>
                <a:lnTo>
                  <a:pt x="2867891" y="8313"/>
                </a:lnTo>
                <a:lnTo>
                  <a:pt x="8237912" y="0"/>
                </a:lnTo>
                <a:cubicBezTo>
                  <a:pt x="8235141" y="2280458"/>
                  <a:pt x="8240683" y="4577542"/>
                  <a:pt x="8237912" y="68580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34AA46B-9B1B-1E4D-870D-3AC0EFB1E8D2}"/>
              </a:ext>
            </a:extLst>
          </p:cNvPr>
          <p:cNvGrpSpPr/>
          <p:nvPr userDrawn="1"/>
        </p:nvGrpSpPr>
        <p:grpSpPr>
          <a:xfrm>
            <a:off x="605775" y="1329268"/>
            <a:ext cx="10998850" cy="0"/>
            <a:chOff x="559902" y="1564821"/>
            <a:chExt cx="10998850" cy="0"/>
          </a:xfrm>
        </p:grpSpPr>
        <p:cxnSp>
          <p:nvCxnSpPr>
            <p:cNvPr id="26" name="직선 연결선 9">
              <a:extLst>
                <a:ext uri="{FF2B5EF4-FFF2-40B4-BE49-F238E27FC236}">
                  <a16:creationId xmlns:a16="http://schemas.microsoft.com/office/drawing/2014/main" id="{8BE330D9-83CC-4846-A82A-6CDDF2DBE920}"/>
                </a:ext>
              </a:extLst>
            </p:cNvPr>
            <p:cNvCxnSpPr>
              <a:cxnSpLocks/>
            </p:cNvCxnSpPr>
            <p:nvPr/>
          </p:nvCxnSpPr>
          <p:spPr>
            <a:xfrm>
              <a:off x="930275" y="1564821"/>
              <a:ext cx="10628477" cy="0"/>
            </a:xfrm>
            <a:prstGeom prst="line">
              <a:avLst/>
            </a:prstGeom>
            <a:ln w="6350">
              <a:solidFill>
                <a:schemeClr val="tx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10">
              <a:extLst>
                <a:ext uri="{FF2B5EF4-FFF2-40B4-BE49-F238E27FC236}">
                  <a16:creationId xmlns:a16="http://schemas.microsoft.com/office/drawing/2014/main" id="{92ECD43A-C35F-C446-9BDC-243219208C1A}"/>
                </a:ext>
              </a:extLst>
            </p:cNvPr>
            <p:cNvCxnSpPr>
              <a:cxnSpLocks/>
            </p:cNvCxnSpPr>
            <p:nvPr/>
          </p:nvCxnSpPr>
          <p:spPr>
            <a:xfrm>
              <a:off x="559902" y="1564821"/>
              <a:ext cx="403037" cy="0"/>
            </a:xfrm>
            <a:prstGeom prst="line">
              <a:avLst/>
            </a:pr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5993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072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50" r:id="rId4"/>
    <p:sldLayoutId id="2147483651" r:id="rId5"/>
    <p:sldLayoutId id="2147483657" r:id="rId6"/>
    <p:sldLayoutId id="2147483652" r:id="rId7"/>
    <p:sldLayoutId id="2147483653" r:id="rId8"/>
    <p:sldLayoutId id="2147483656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10" userDrawn="1">
          <p15:clr>
            <a:srgbClr val="F26B43"/>
          </p15:clr>
        </p15:guide>
        <p15:guide id="3" orient="horz" pos="368" userDrawn="1">
          <p15:clr>
            <a:srgbClr val="F26B43"/>
          </p15:clr>
        </p15:guide>
        <p15:guide id="4" orient="horz" pos="3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9">
            <a:extLst>
              <a:ext uri="{FF2B5EF4-FFF2-40B4-BE49-F238E27FC236}">
                <a16:creationId xmlns:a16="http://schemas.microsoft.com/office/drawing/2014/main" id="{6169E81B-5526-C943-B14D-4C311A64B15E}"/>
              </a:ext>
            </a:extLst>
          </p:cNvPr>
          <p:cNvCxnSpPr>
            <a:cxnSpLocks/>
          </p:cNvCxnSpPr>
          <p:nvPr/>
        </p:nvCxnSpPr>
        <p:spPr>
          <a:xfrm flipH="1">
            <a:off x="0" y="3519677"/>
            <a:ext cx="111172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0">
            <a:extLst>
              <a:ext uri="{FF2B5EF4-FFF2-40B4-BE49-F238E27FC236}">
                <a16:creationId xmlns:a16="http://schemas.microsoft.com/office/drawing/2014/main" id="{FAC28CAB-9898-F143-A424-71DB9579AF23}"/>
              </a:ext>
            </a:extLst>
          </p:cNvPr>
          <p:cNvCxnSpPr>
            <a:cxnSpLocks/>
          </p:cNvCxnSpPr>
          <p:nvPr/>
        </p:nvCxnSpPr>
        <p:spPr>
          <a:xfrm flipH="1">
            <a:off x="7581207" y="3519677"/>
            <a:ext cx="3776950" cy="0"/>
          </a:xfrm>
          <a:prstGeom prst="line">
            <a:avLst/>
          </a:prstGeom>
          <a:ln w="762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716AF46-743B-354D-B8A4-43F2E32E77DC}"/>
              </a:ext>
            </a:extLst>
          </p:cNvPr>
          <p:cNvSpPr txBox="1"/>
          <p:nvPr/>
        </p:nvSpPr>
        <p:spPr>
          <a:xfrm>
            <a:off x="7226672" y="2234742"/>
            <a:ext cx="4131485" cy="12088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spcAft>
                <a:spcPts val="600"/>
              </a:spcAft>
            </a:pPr>
            <a:r>
              <a:rPr kumimoji="1" lang="en-US" altLang="ko-KR" sz="3400" b="1" spc="-120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1</a:t>
            </a:r>
            <a:r>
              <a:rPr kumimoji="1" lang="ko-KR" altLang="en-US" sz="3400" b="1" spc="-120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인 게임 개발자를 위한</a:t>
            </a:r>
            <a:endParaRPr kumimoji="1" lang="en-US" altLang="ko-KR" sz="3400" b="1" spc="-120" dirty="0">
              <a:solidFill>
                <a:schemeClr val="bg1"/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  <a:p>
            <a:pPr algn="r">
              <a:spcAft>
                <a:spcPts val="600"/>
              </a:spcAft>
            </a:pPr>
            <a:r>
              <a:rPr kumimoji="1" lang="ko-KR" altLang="en-US" sz="3400" spc="-150" dirty="0">
                <a:solidFill>
                  <a:schemeClr val="bg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모션 캡쳐 시스템</a:t>
            </a:r>
            <a:endParaRPr kumimoji="1" lang="en-US" altLang="ko-Kore-KR" sz="3400" spc="-150" dirty="0">
              <a:solidFill>
                <a:schemeClr val="bg1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022E21-3F48-4CA2-AEAA-02F8289FA21E}"/>
              </a:ext>
            </a:extLst>
          </p:cNvPr>
          <p:cNvSpPr txBox="1"/>
          <p:nvPr/>
        </p:nvSpPr>
        <p:spPr>
          <a:xfrm>
            <a:off x="9641340" y="3746026"/>
            <a:ext cx="1716817" cy="57430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r>
              <a:rPr lang="en-US" altLang="ko-KR" sz="1700" b="1" spc="-30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20160350 </a:t>
            </a:r>
            <a:r>
              <a:rPr lang="ko-KR" altLang="en-US" sz="1700" b="1" spc="-30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김남훈</a:t>
            </a:r>
            <a:endParaRPr lang="en-US" altLang="ko-KR" sz="1700" b="1" spc="-30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 algn="r"/>
            <a:r>
              <a:rPr lang="en-US" altLang="ko-KR" sz="1700" b="1" spc="-30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bbdlek@gmail.com</a:t>
            </a:r>
          </a:p>
        </p:txBody>
      </p:sp>
    </p:spTree>
    <p:extLst>
      <p:ext uri="{BB962C8B-B14F-4D97-AF65-F5344CB8AC3E}">
        <p14:creationId xmlns:p14="http://schemas.microsoft.com/office/powerpoint/2010/main" val="2251321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0B3D59-C709-2842-AB11-E5949DB34395}"/>
              </a:ext>
            </a:extLst>
          </p:cNvPr>
          <p:cNvGrpSpPr/>
          <p:nvPr/>
        </p:nvGrpSpPr>
        <p:grpSpPr>
          <a:xfrm>
            <a:off x="589085" y="811135"/>
            <a:ext cx="10923262" cy="532012"/>
            <a:chOff x="589085" y="852852"/>
            <a:chExt cx="10923262" cy="53201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B5B2D3-618F-8346-904F-7B8561C480B1}"/>
                </a:ext>
              </a:extLst>
            </p:cNvPr>
            <p:cNvSpPr txBox="1"/>
            <p:nvPr userDrawn="1"/>
          </p:nvSpPr>
          <p:spPr>
            <a:xfrm>
              <a:off x="1157941" y="852852"/>
              <a:ext cx="10354406" cy="5232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kumimoji="1" lang="ko-KR" altLang="en-US" sz="2200" b="1" spc="-50" dirty="0">
                  <a:solidFill>
                    <a:schemeClr val="tx2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결론</a:t>
              </a:r>
              <a:endParaRPr kumimoji="1" lang="en-US" altLang="ko-Kore-KR" sz="2200" b="1" spc="-50" dirty="0">
                <a:solidFill>
                  <a:schemeClr val="tx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9069E29-BEB4-364E-99F3-1DEBCD8E4737}"/>
                </a:ext>
              </a:extLst>
            </p:cNvPr>
            <p:cNvSpPr txBox="1"/>
            <p:nvPr userDrawn="1"/>
          </p:nvSpPr>
          <p:spPr>
            <a:xfrm>
              <a:off x="589085" y="861644"/>
              <a:ext cx="439879" cy="5232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ko-KR" sz="2800" b="1" dirty="0">
                  <a:solidFill>
                    <a:schemeClr val="accent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06</a:t>
              </a:r>
              <a:endParaRPr kumimoji="1" lang="en-US" altLang="ko-Kore-KR" sz="2800" b="1" dirty="0">
                <a:solidFill>
                  <a:schemeClr val="accent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AE8E4BE-FF3C-A440-AA5F-A81F3C5E7C72}"/>
              </a:ext>
            </a:extLst>
          </p:cNvPr>
          <p:cNvSpPr txBox="1"/>
          <p:nvPr/>
        </p:nvSpPr>
        <p:spPr>
          <a:xfrm>
            <a:off x="10228262" y="542281"/>
            <a:ext cx="1376363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r>
              <a:rPr lang="en-US" altLang="ko-KR" sz="900" b="0" i="0" spc="-30" dirty="0">
                <a:solidFill>
                  <a:schemeClr val="bg1">
                    <a:lumMod val="7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Chapter </a:t>
            </a:r>
            <a:r>
              <a:rPr lang="en-US" altLang="ko-KR" sz="900" b="0" i="0" spc="-30">
                <a:solidFill>
                  <a:schemeClr val="bg1">
                    <a:lumMod val="7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06 </a:t>
            </a:r>
            <a:r>
              <a:rPr lang="ko-KR" altLang="en-US" sz="900" b="0" i="0" spc="-30">
                <a:solidFill>
                  <a:schemeClr val="bg1">
                    <a:lumMod val="7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결론</a:t>
            </a:r>
            <a:endParaRPr lang="ko-KR" altLang="en-US" sz="900" b="0" i="0" spc="-30" dirty="0">
              <a:solidFill>
                <a:schemeClr val="bg1">
                  <a:lumMod val="7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A91F5-A14C-5341-A3CC-FF11CFC14DD0}"/>
              </a:ext>
            </a:extLst>
          </p:cNvPr>
          <p:cNvSpPr txBox="1"/>
          <p:nvPr/>
        </p:nvSpPr>
        <p:spPr>
          <a:xfrm>
            <a:off x="589085" y="2079199"/>
            <a:ext cx="11015540" cy="395887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ko-KR" altLang="en-US" sz="16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요즘 게임 업계가 떠오름과 동시에 </a:t>
            </a:r>
            <a:r>
              <a:rPr lang="en-US" altLang="ko-KR" sz="16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1</a:t>
            </a:r>
            <a:r>
              <a:rPr lang="ko-KR" altLang="en-US" sz="16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인 개발자들이 많아지고 있는 추세입니다</a:t>
            </a:r>
            <a:r>
              <a:rPr lang="en-US" altLang="ko-KR" sz="16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.</a:t>
            </a:r>
          </a:p>
          <a:p>
            <a:pPr algn="ctr">
              <a:spcAft>
                <a:spcPts val="800"/>
              </a:spcAft>
            </a:pPr>
            <a:r>
              <a:rPr lang="ko-KR" altLang="en-US" sz="16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또한 공부를 할 때에도 혼자서 공부를 하는 경우가 많습니다</a:t>
            </a:r>
            <a:r>
              <a:rPr lang="en-US" altLang="ko-KR" sz="16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.</a:t>
            </a:r>
          </a:p>
          <a:p>
            <a:pPr algn="ctr">
              <a:spcAft>
                <a:spcPts val="800"/>
              </a:spcAft>
            </a:pPr>
            <a:r>
              <a:rPr lang="ko-KR" altLang="en-US" sz="16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저 또한 대부분 혼자서 개발을 해왔는데 할 때마다 </a:t>
            </a:r>
            <a:endParaRPr lang="en-US" altLang="ko-KR" sz="1600" spc="-30" dirty="0">
              <a:solidFill>
                <a:schemeClr val="tx2"/>
              </a:solidFill>
              <a:latin typeface="KoPubWorldDotum_Pro Light" pitchFamily="2" charset="-127"/>
              <a:ea typeface="KoPubWorldDotum_Pro Light" pitchFamily="2" charset="-127"/>
            </a:endParaRPr>
          </a:p>
          <a:p>
            <a:pPr algn="ctr">
              <a:spcAft>
                <a:spcPts val="800"/>
              </a:spcAft>
            </a:pPr>
            <a:r>
              <a:rPr lang="en-US" altLang="ko-KR" sz="16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3D </a:t>
            </a:r>
            <a:r>
              <a:rPr lang="ko-KR" altLang="en-US" sz="16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모델링과 애니메이션에서 막히는 경우가 많았습니다</a:t>
            </a:r>
            <a:r>
              <a:rPr lang="en-US" altLang="ko-KR" sz="16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.</a:t>
            </a:r>
          </a:p>
          <a:p>
            <a:pPr algn="ctr">
              <a:spcAft>
                <a:spcPts val="800"/>
              </a:spcAft>
            </a:pPr>
            <a:r>
              <a:rPr lang="ko-KR" altLang="en-US" sz="16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이번 개발을 통해서 저 뿐만 아니라 많은 </a:t>
            </a:r>
            <a:r>
              <a:rPr lang="en-US" altLang="ko-KR" sz="16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1</a:t>
            </a:r>
            <a:r>
              <a:rPr lang="ko-KR" altLang="en-US" sz="16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인 개발자들이 보다 쉽게 애니메이션을</a:t>
            </a:r>
            <a:endParaRPr lang="en-US" altLang="ko-KR" sz="1600" spc="-30" dirty="0">
              <a:solidFill>
                <a:schemeClr val="tx2"/>
              </a:solidFill>
              <a:latin typeface="KoPubWorldDotum_Pro Light" pitchFamily="2" charset="-127"/>
              <a:ea typeface="KoPubWorldDotum_Pro Light" pitchFamily="2" charset="-127"/>
            </a:endParaRPr>
          </a:p>
          <a:p>
            <a:pPr algn="ctr">
              <a:spcAft>
                <a:spcPts val="800"/>
              </a:spcAft>
            </a:pPr>
            <a:r>
              <a:rPr lang="ko-KR" altLang="en-US" sz="16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만들 수 있게 되어 원하는 게임을 만들 수 있게 되었으면 좋겠습니다</a:t>
            </a:r>
            <a:r>
              <a:rPr lang="en-US" altLang="ko-KR" sz="16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.</a:t>
            </a:r>
          </a:p>
          <a:p>
            <a:pPr algn="ctr">
              <a:spcAft>
                <a:spcPts val="800"/>
              </a:spcAft>
            </a:pPr>
            <a:endParaRPr lang="en-US" altLang="ko-KR" sz="1600" spc="-30" dirty="0">
              <a:solidFill>
                <a:schemeClr val="tx2"/>
              </a:solidFill>
              <a:latin typeface="KoPubWorldDotum_Pro Light" pitchFamily="2" charset="-127"/>
              <a:ea typeface="KoPubWorldDotum_Pro Light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1BA938-1144-4DC5-92E1-75920BA3AC8D}"/>
              </a:ext>
            </a:extLst>
          </p:cNvPr>
          <p:cNvSpPr txBox="1"/>
          <p:nvPr/>
        </p:nvSpPr>
        <p:spPr>
          <a:xfrm>
            <a:off x="2219569" y="875780"/>
            <a:ext cx="5258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개인적인 의견을 일반화할 수 있나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?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9C89D-51B6-4156-AF35-78F83D34322E}"/>
              </a:ext>
            </a:extLst>
          </p:cNvPr>
          <p:cNvSpPr txBox="1"/>
          <p:nvPr/>
        </p:nvSpPr>
        <p:spPr>
          <a:xfrm>
            <a:off x="589085" y="4995427"/>
            <a:ext cx="105609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총평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카메라 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+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아이폰 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Lidar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를 사용한 모션 캡쳐 기술의 경쟁자들을 </a:t>
            </a:r>
            <a:endParaRPr lang="en-US" altLang="ko-KR" sz="2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전혀 조사하지 않아서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프로젝트의 현실성을 평가할 수 없음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경쟁자들이 없다면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누구도 그런 시도를 하지 않는 이유나 본인은 할 수 있다는</a:t>
            </a:r>
            <a:endParaRPr lang="en-US" altLang="ko-KR" sz="2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강력한 이유가 제시되어야 함</a:t>
            </a:r>
            <a:endParaRPr lang="en-US" altLang="ko-KR" sz="2400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2394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79DDD39-5759-984B-BA1D-8426D7B504FC}"/>
              </a:ext>
            </a:extLst>
          </p:cNvPr>
          <p:cNvGrpSpPr/>
          <p:nvPr/>
        </p:nvGrpSpPr>
        <p:grpSpPr>
          <a:xfrm>
            <a:off x="4030257" y="2371485"/>
            <a:ext cx="4131485" cy="1423331"/>
            <a:chOff x="4030257" y="2762183"/>
            <a:chExt cx="4131485" cy="1423331"/>
          </a:xfrm>
        </p:grpSpPr>
        <p:cxnSp>
          <p:nvCxnSpPr>
            <p:cNvPr id="2" name="직선 연결선 10">
              <a:extLst>
                <a:ext uri="{FF2B5EF4-FFF2-40B4-BE49-F238E27FC236}">
                  <a16:creationId xmlns:a16="http://schemas.microsoft.com/office/drawing/2014/main" id="{ABD4B035-AE76-684D-9A81-30E9A7599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25" y="3527990"/>
              <a:ext cx="3776950" cy="0"/>
            </a:xfrm>
            <a:prstGeom prst="line">
              <a:avLst/>
            </a:prstGeom>
            <a:ln w="762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B978ED-06C6-A440-BD6D-E2AC1D34B9D5}"/>
                </a:ext>
              </a:extLst>
            </p:cNvPr>
            <p:cNvSpPr txBox="1"/>
            <p:nvPr/>
          </p:nvSpPr>
          <p:spPr>
            <a:xfrm>
              <a:off x="4030257" y="2762183"/>
              <a:ext cx="4131485" cy="45080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ko-Kore-KR" sz="4800" b="1">
                  <a:solidFill>
                    <a:schemeClr val="bg1"/>
                  </a:solidFill>
                  <a:latin typeface="S-Core Dream 7 ExtraBold" panose="020B0503030302020204" pitchFamily="34" charset="-127"/>
                  <a:ea typeface="S-Core Dream 7 ExtraBold" panose="020B0503030302020204" pitchFamily="34" charset="-127"/>
                </a:rPr>
                <a:t>Q&amp;A</a:t>
              </a:r>
              <a:endParaRPr kumimoji="1" lang="en-US" altLang="ko-Kore-KR" sz="4800">
                <a:solidFill>
                  <a:schemeClr val="bg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6A4B80-F17E-0E47-A6F7-226D9120C8F4}"/>
                </a:ext>
              </a:extLst>
            </p:cNvPr>
            <p:cNvSpPr txBox="1"/>
            <p:nvPr/>
          </p:nvSpPr>
          <p:spPr>
            <a:xfrm>
              <a:off x="5273011" y="3776490"/>
              <a:ext cx="1645979" cy="4090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ko-KR" sz="2000" b="1" spc="-120" dirty="0">
                  <a:solidFill>
                    <a:schemeClr val="bg1"/>
                  </a:solidFill>
                  <a:latin typeface="S-Core Dream 7 ExtraBold" panose="020B0503030302020204" pitchFamily="34" charset="-127"/>
                  <a:ea typeface="S-Core Dream 7 ExtraBold" panose="020B0503030302020204" pitchFamily="34" charset="-127"/>
                </a:rPr>
                <a:t>1</a:t>
              </a:r>
              <a:r>
                <a:rPr kumimoji="1" lang="ko-KR" altLang="en-US" sz="2000" b="1" spc="-120" dirty="0">
                  <a:solidFill>
                    <a:schemeClr val="bg1"/>
                  </a:solidFill>
                  <a:latin typeface="S-Core Dream 7 ExtraBold" panose="020B0503030302020204" pitchFamily="34" charset="-127"/>
                  <a:ea typeface="S-Core Dream 7 ExtraBold" panose="020B0503030302020204" pitchFamily="34" charset="-127"/>
                </a:rPr>
                <a:t>인 게임 개발자를 위한</a:t>
              </a:r>
              <a:r>
                <a:rPr kumimoji="1" lang="en-US" altLang="ko-KR" sz="2000" b="1" spc="-120" dirty="0">
                  <a:solidFill>
                    <a:schemeClr val="bg1"/>
                  </a:solidFill>
                  <a:latin typeface="S-Core Dream 7 ExtraBold" panose="020B0503030302020204" pitchFamily="34" charset="-127"/>
                  <a:ea typeface="S-Core Dream 7 ExtraBold" panose="020B0503030302020204" pitchFamily="34" charset="-127"/>
                </a:rPr>
                <a:t> </a:t>
              </a:r>
              <a:r>
                <a:rPr kumimoji="1" lang="ko-KR" altLang="en-US" sz="2000" spc="-150" dirty="0">
                  <a:solidFill>
                    <a:schemeClr val="bg1"/>
                  </a:solidFill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모션 캡쳐 시스템</a:t>
              </a:r>
              <a:endParaRPr kumimoji="1" lang="en-US" altLang="ko-Kore-KR" sz="2000" spc="-150" dirty="0">
                <a:solidFill>
                  <a:schemeClr val="bg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6445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79DDD39-5759-984B-BA1D-8426D7B504FC}"/>
              </a:ext>
            </a:extLst>
          </p:cNvPr>
          <p:cNvGrpSpPr/>
          <p:nvPr/>
        </p:nvGrpSpPr>
        <p:grpSpPr>
          <a:xfrm>
            <a:off x="4030258" y="1930856"/>
            <a:ext cx="4131485" cy="1373453"/>
            <a:chOff x="4030258" y="2812061"/>
            <a:chExt cx="4131485" cy="1373453"/>
          </a:xfrm>
        </p:grpSpPr>
        <p:cxnSp>
          <p:nvCxnSpPr>
            <p:cNvPr id="2" name="직선 연결선 10">
              <a:extLst>
                <a:ext uri="{FF2B5EF4-FFF2-40B4-BE49-F238E27FC236}">
                  <a16:creationId xmlns:a16="http://schemas.microsoft.com/office/drawing/2014/main" id="{ABD4B035-AE76-684D-9A81-30E9A7599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25" y="3527990"/>
              <a:ext cx="3776950" cy="0"/>
            </a:xfrm>
            <a:prstGeom prst="line">
              <a:avLst/>
            </a:prstGeom>
            <a:ln w="762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B978ED-06C6-A440-BD6D-E2AC1D34B9D5}"/>
                </a:ext>
              </a:extLst>
            </p:cNvPr>
            <p:cNvSpPr txBox="1"/>
            <p:nvPr/>
          </p:nvSpPr>
          <p:spPr>
            <a:xfrm>
              <a:off x="4030258" y="2812061"/>
              <a:ext cx="4131485" cy="45080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ko-KR" altLang="en-US" sz="3400" b="1" spc="-120">
                  <a:solidFill>
                    <a:schemeClr val="bg1"/>
                  </a:solidFill>
                  <a:latin typeface="S-Core Dream 7 ExtraBold" panose="020B0503030302020204" pitchFamily="34" charset="-127"/>
                  <a:ea typeface="S-Core Dream 7 ExtraBold" panose="020B0503030302020204" pitchFamily="34" charset="-127"/>
                </a:rPr>
                <a:t>감사합니다</a:t>
              </a:r>
              <a:r>
                <a:rPr kumimoji="1" lang="en-US" altLang="ko-KR" sz="3400" b="1" spc="-120">
                  <a:solidFill>
                    <a:schemeClr val="bg1"/>
                  </a:solidFill>
                  <a:latin typeface="S-Core Dream 7 ExtraBold" panose="020B0503030302020204" pitchFamily="34" charset="-127"/>
                  <a:ea typeface="S-Core Dream 7 ExtraBold" panose="020B0503030302020204" pitchFamily="34" charset="-127"/>
                </a:rPr>
                <a:t>.</a:t>
              </a:r>
              <a:endParaRPr kumimoji="1" lang="en-US" altLang="ko-Kore-KR" sz="3400" spc="-150">
                <a:solidFill>
                  <a:schemeClr val="bg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6A4B80-F17E-0E47-A6F7-226D9120C8F4}"/>
                </a:ext>
              </a:extLst>
            </p:cNvPr>
            <p:cNvSpPr txBox="1"/>
            <p:nvPr/>
          </p:nvSpPr>
          <p:spPr>
            <a:xfrm>
              <a:off x="5273011" y="3776490"/>
              <a:ext cx="1645979" cy="4090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ko-KR" sz="1800" b="1" spc="-120" dirty="0">
                  <a:solidFill>
                    <a:schemeClr val="bg1"/>
                  </a:solidFill>
                  <a:latin typeface="S-Core Dream 7 ExtraBold" panose="020B0503030302020204" pitchFamily="34" charset="-127"/>
                  <a:ea typeface="S-Core Dream 7 ExtraBold" panose="020B0503030302020204" pitchFamily="34" charset="-127"/>
                </a:rPr>
                <a:t>1</a:t>
              </a:r>
              <a:r>
                <a:rPr kumimoji="1" lang="ko-KR" altLang="en-US" sz="1800" b="1" spc="-120" dirty="0">
                  <a:solidFill>
                    <a:schemeClr val="bg1"/>
                  </a:solidFill>
                  <a:latin typeface="S-Core Dream 7 ExtraBold" panose="020B0503030302020204" pitchFamily="34" charset="-127"/>
                  <a:ea typeface="S-Core Dream 7 ExtraBold" panose="020B0503030302020204" pitchFamily="34" charset="-127"/>
                </a:rPr>
                <a:t>인 게임 개발자를 위한</a:t>
              </a:r>
              <a:r>
                <a:rPr kumimoji="1" lang="en-US" altLang="ko-KR" sz="1800" b="1" spc="-120" dirty="0">
                  <a:solidFill>
                    <a:schemeClr val="bg1"/>
                  </a:solidFill>
                  <a:latin typeface="S-Core Dream 7 ExtraBold" panose="020B0503030302020204" pitchFamily="34" charset="-127"/>
                  <a:ea typeface="S-Core Dream 7 ExtraBold" panose="020B0503030302020204" pitchFamily="34" charset="-127"/>
                </a:rPr>
                <a:t> </a:t>
              </a:r>
              <a:r>
                <a:rPr kumimoji="1" lang="ko-KR" altLang="en-US" sz="1800" spc="-150" dirty="0">
                  <a:solidFill>
                    <a:schemeClr val="bg1"/>
                  </a:solidFill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모션 캡쳐 시스템</a:t>
              </a:r>
              <a:endParaRPr kumimoji="1" lang="en-US" altLang="ko-Kore-KR" sz="1800" spc="-150" dirty="0">
                <a:solidFill>
                  <a:schemeClr val="bg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</p:txBody>
        </p:sp>
      </p:grp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A9671DE9-D7C5-B544-A0A9-5FAC702A1137}"/>
              </a:ext>
            </a:extLst>
          </p:cNvPr>
          <p:cNvSpPr/>
          <p:nvPr/>
        </p:nvSpPr>
        <p:spPr>
          <a:xfrm>
            <a:off x="4207525" y="3492215"/>
            <a:ext cx="3776950" cy="763901"/>
          </a:xfrm>
          <a:prstGeom prst="roundRect">
            <a:avLst>
              <a:gd name="adj" fmla="val 14744"/>
            </a:avLst>
          </a:prstGeom>
          <a:solidFill>
            <a:schemeClr val="bg1">
              <a:alpha val="17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52E33D-8E45-B04A-882D-4F8C41539610}"/>
              </a:ext>
            </a:extLst>
          </p:cNvPr>
          <p:cNvSpPr txBox="1"/>
          <p:nvPr/>
        </p:nvSpPr>
        <p:spPr>
          <a:xfrm>
            <a:off x="4427723" y="3907417"/>
            <a:ext cx="1804693" cy="1573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400"/>
              </a:spcAft>
              <a:buClr>
                <a:srgbClr val="4091CF"/>
              </a:buClr>
            </a:pPr>
            <a:r>
              <a:rPr lang="en-US" altLang="ko-KR" sz="1100" spc="-20" dirty="0">
                <a:solidFill>
                  <a:schemeClr val="bg1">
                    <a:alpha val="70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bbdlek@gmail.com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14816-9CAC-B446-B319-EDF1078ECD92}"/>
              </a:ext>
            </a:extLst>
          </p:cNvPr>
          <p:cNvSpPr txBox="1"/>
          <p:nvPr/>
        </p:nvSpPr>
        <p:spPr>
          <a:xfrm>
            <a:off x="6660383" y="3909759"/>
            <a:ext cx="1120573" cy="1573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400"/>
              </a:spcAft>
              <a:buClr>
                <a:srgbClr val="4091CF"/>
              </a:buClr>
            </a:pPr>
            <a:r>
              <a:rPr lang="en-US" altLang="ko-KR" sz="1100" spc="-20" dirty="0">
                <a:solidFill>
                  <a:schemeClr val="bg1">
                    <a:alpha val="70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20160350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9CD22E-AFFA-B04E-82D1-27486E3FE279}"/>
              </a:ext>
            </a:extLst>
          </p:cNvPr>
          <p:cNvSpPr txBox="1"/>
          <p:nvPr/>
        </p:nvSpPr>
        <p:spPr>
          <a:xfrm>
            <a:off x="4427723" y="3682973"/>
            <a:ext cx="1804693" cy="1573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400"/>
              </a:spcAft>
              <a:buClr>
                <a:srgbClr val="4091CF"/>
              </a:buClr>
            </a:pPr>
            <a:r>
              <a:rPr lang="en-US" altLang="ko-KR" sz="12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Email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F2E37F-8E1D-5A43-B094-956CDB75FFC1}"/>
              </a:ext>
            </a:extLst>
          </p:cNvPr>
          <p:cNvSpPr txBox="1"/>
          <p:nvPr/>
        </p:nvSpPr>
        <p:spPr>
          <a:xfrm>
            <a:off x="6660383" y="3685315"/>
            <a:ext cx="1120573" cy="1573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400"/>
              </a:spcAft>
              <a:buClr>
                <a:srgbClr val="4091CF"/>
              </a:buClr>
            </a:pPr>
            <a:r>
              <a:rPr lang="ko-KR" altLang="en-US" sz="12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김남훈</a:t>
            </a:r>
            <a:endParaRPr lang="en-US" altLang="ko-KR" sz="12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873CFEDE-C0B8-004B-8336-36750FB41A67}"/>
              </a:ext>
            </a:extLst>
          </p:cNvPr>
          <p:cNvCxnSpPr>
            <a:cxnSpLocks/>
          </p:cNvCxnSpPr>
          <p:nvPr/>
        </p:nvCxnSpPr>
        <p:spPr>
          <a:xfrm>
            <a:off x="6452289" y="3683276"/>
            <a:ext cx="0" cy="38177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706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연결선 9">
            <a:extLst>
              <a:ext uri="{FF2B5EF4-FFF2-40B4-BE49-F238E27FC236}">
                <a16:creationId xmlns:a16="http://schemas.microsoft.com/office/drawing/2014/main" id="{3CC171CB-8355-3A4A-9379-AABE0EA25525}"/>
              </a:ext>
            </a:extLst>
          </p:cNvPr>
          <p:cNvCxnSpPr>
            <a:cxnSpLocks/>
          </p:cNvCxnSpPr>
          <p:nvPr/>
        </p:nvCxnSpPr>
        <p:spPr>
          <a:xfrm flipH="1">
            <a:off x="0" y="274115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10">
            <a:extLst>
              <a:ext uri="{FF2B5EF4-FFF2-40B4-BE49-F238E27FC236}">
                <a16:creationId xmlns:a16="http://schemas.microsoft.com/office/drawing/2014/main" id="{309C1C5C-97BF-E046-A30C-FE728467A5A0}"/>
              </a:ext>
            </a:extLst>
          </p:cNvPr>
          <p:cNvCxnSpPr>
            <a:cxnSpLocks/>
          </p:cNvCxnSpPr>
          <p:nvPr/>
        </p:nvCxnSpPr>
        <p:spPr>
          <a:xfrm flipH="1">
            <a:off x="761968" y="2729453"/>
            <a:ext cx="2014483" cy="0"/>
          </a:xfrm>
          <a:prstGeom prst="line">
            <a:avLst/>
          </a:prstGeom>
          <a:ln w="762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C54CE93-F8F9-DE4B-B92E-FF3C9B85A604}"/>
              </a:ext>
            </a:extLst>
          </p:cNvPr>
          <p:cNvSpPr txBox="1"/>
          <p:nvPr/>
        </p:nvSpPr>
        <p:spPr>
          <a:xfrm>
            <a:off x="745880" y="2114270"/>
            <a:ext cx="923705" cy="4019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kumimoji="1" lang="en-US" altLang="ko-Kore-KR" sz="3600" b="1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Contents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D23D69-85D4-DC48-A06F-2D793BD67DBA}"/>
              </a:ext>
            </a:extLst>
          </p:cNvPr>
          <p:cNvSpPr txBox="1"/>
          <p:nvPr/>
        </p:nvSpPr>
        <p:spPr>
          <a:xfrm>
            <a:off x="3792908" y="3462328"/>
            <a:ext cx="916278" cy="538139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spcAft>
                <a:spcPts val="500"/>
              </a:spcAft>
            </a:pPr>
            <a:r>
              <a:rPr kumimoji="1" lang="en-US" altLang="ko-KR" sz="1400" spc="-50" dirty="0">
                <a:solidFill>
                  <a:schemeClr val="bg1">
                    <a:alpha val="50000"/>
                  </a:schemeClr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Chapter 01.</a:t>
            </a:r>
          </a:p>
          <a:p>
            <a:pPr>
              <a:spcAft>
                <a:spcPts val="500"/>
              </a:spcAft>
            </a:pPr>
            <a:r>
              <a:rPr kumimoji="1" lang="ko-KR" altLang="en-US" sz="1400" b="1" spc="-5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프로젝트 개요</a:t>
            </a:r>
            <a:endParaRPr kumimoji="1" lang="en-US" altLang="ko-Kore-KR" sz="1400" b="1" spc="-50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665F28-8574-4DE0-B390-6FF728AB105D}"/>
              </a:ext>
            </a:extLst>
          </p:cNvPr>
          <p:cNvSpPr txBox="1"/>
          <p:nvPr/>
        </p:nvSpPr>
        <p:spPr>
          <a:xfrm>
            <a:off x="4118097" y="4099136"/>
            <a:ext cx="916278" cy="538139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spcAft>
                <a:spcPts val="500"/>
              </a:spcAft>
            </a:pPr>
            <a:r>
              <a:rPr kumimoji="1" lang="en-US" altLang="ko-KR" sz="1400" spc="-50" dirty="0">
                <a:solidFill>
                  <a:schemeClr val="bg1">
                    <a:alpha val="50000"/>
                  </a:schemeClr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Chapter 02.</a:t>
            </a:r>
          </a:p>
          <a:p>
            <a:pPr>
              <a:spcAft>
                <a:spcPts val="500"/>
              </a:spcAft>
            </a:pPr>
            <a:r>
              <a:rPr kumimoji="1" lang="ko-KR" altLang="en-US" sz="1400" b="1" spc="-5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배경 및 필요성</a:t>
            </a:r>
            <a:endParaRPr kumimoji="1" lang="en-US" altLang="ko-Kore-KR" sz="1400" b="1" spc="-50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67B2F6-4762-4FFF-A55E-A08B062E42B5}"/>
              </a:ext>
            </a:extLst>
          </p:cNvPr>
          <p:cNvSpPr txBox="1"/>
          <p:nvPr/>
        </p:nvSpPr>
        <p:spPr>
          <a:xfrm>
            <a:off x="4443286" y="4735944"/>
            <a:ext cx="916278" cy="538139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spcAft>
                <a:spcPts val="500"/>
              </a:spcAft>
            </a:pPr>
            <a:r>
              <a:rPr kumimoji="1" lang="en-US" altLang="ko-KR" sz="1400" spc="-50" dirty="0">
                <a:solidFill>
                  <a:schemeClr val="bg1">
                    <a:alpha val="50000"/>
                  </a:schemeClr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Chapter 03.</a:t>
            </a:r>
          </a:p>
          <a:p>
            <a:pPr>
              <a:spcAft>
                <a:spcPts val="500"/>
              </a:spcAft>
            </a:pPr>
            <a:r>
              <a:rPr kumimoji="1" lang="ko-KR" altLang="en-US" sz="1400" b="1" spc="-5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작품의 차별성</a:t>
            </a:r>
            <a:endParaRPr kumimoji="1" lang="en-US" altLang="ko-Kore-KR" sz="1400" b="1" spc="-50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86D866-E2B8-4BBF-91E9-D32F76355FD9}"/>
              </a:ext>
            </a:extLst>
          </p:cNvPr>
          <p:cNvSpPr txBox="1"/>
          <p:nvPr/>
        </p:nvSpPr>
        <p:spPr>
          <a:xfrm>
            <a:off x="6020384" y="3469482"/>
            <a:ext cx="916278" cy="538139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spcAft>
                <a:spcPts val="500"/>
              </a:spcAft>
            </a:pPr>
            <a:r>
              <a:rPr kumimoji="1" lang="en-US" altLang="ko-KR" sz="1400" spc="-50" dirty="0">
                <a:solidFill>
                  <a:schemeClr val="bg1">
                    <a:alpha val="50000"/>
                  </a:schemeClr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Chapter 04.</a:t>
            </a:r>
          </a:p>
          <a:p>
            <a:pPr>
              <a:spcAft>
                <a:spcPts val="500"/>
              </a:spcAft>
            </a:pPr>
            <a:r>
              <a:rPr kumimoji="1" lang="ko-KR" altLang="en-US" sz="1400" b="1" spc="-5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사용하는 기술</a:t>
            </a:r>
            <a:endParaRPr kumimoji="1" lang="en-US" altLang="ko-Kore-KR" sz="1400" b="1" spc="-50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460B4-4000-4BD3-8BAD-5B1FEE79D700}"/>
              </a:ext>
            </a:extLst>
          </p:cNvPr>
          <p:cNvSpPr txBox="1"/>
          <p:nvPr/>
        </p:nvSpPr>
        <p:spPr>
          <a:xfrm>
            <a:off x="6313018" y="4099136"/>
            <a:ext cx="916278" cy="538139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spcAft>
                <a:spcPts val="500"/>
              </a:spcAft>
            </a:pPr>
            <a:r>
              <a:rPr kumimoji="1" lang="en-US" altLang="ko-KR" sz="1400" spc="-50" dirty="0">
                <a:solidFill>
                  <a:schemeClr val="bg1">
                    <a:alpha val="50000"/>
                  </a:schemeClr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Chapter 05.</a:t>
            </a:r>
          </a:p>
          <a:p>
            <a:pPr>
              <a:spcAft>
                <a:spcPts val="500"/>
              </a:spcAft>
            </a:pPr>
            <a:r>
              <a:rPr kumimoji="1" lang="ko-KR" altLang="en-US" sz="1400" b="1" spc="-5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구조 및 동작 시나리오</a:t>
            </a:r>
            <a:endParaRPr kumimoji="1" lang="en-US" altLang="ko-Kore-KR" sz="1400" b="1" spc="-50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9" name="직선 연결선[R] 5">
            <a:extLst>
              <a:ext uri="{FF2B5EF4-FFF2-40B4-BE49-F238E27FC236}">
                <a16:creationId xmlns:a16="http://schemas.microsoft.com/office/drawing/2014/main" id="{B3520251-5F9E-4CFF-954F-EC009F3777A0}"/>
              </a:ext>
            </a:extLst>
          </p:cNvPr>
          <p:cNvCxnSpPr>
            <a:cxnSpLocks/>
          </p:cNvCxnSpPr>
          <p:nvPr/>
        </p:nvCxnSpPr>
        <p:spPr>
          <a:xfrm>
            <a:off x="5677382" y="3472778"/>
            <a:ext cx="934091" cy="1912954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99D026E-41EB-4FA7-B70F-B7D7E20504D0}"/>
              </a:ext>
            </a:extLst>
          </p:cNvPr>
          <p:cNvSpPr txBox="1"/>
          <p:nvPr/>
        </p:nvSpPr>
        <p:spPr>
          <a:xfrm>
            <a:off x="6638207" y="4735944"/>
            <a:ext cx="916278" cy="538139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spcAft>
                <a:spcPts val="500"/>
              </a:spcAft>
            </a:pPr>
            <a:r>
              <a:rPr kumimoji="1" lang="en-US" altLang="ko-KR" sz="1400" spc="-50" dirty="0">
                <a:solidFill>
                  <a:schemeClr val="bg1">
                    <a:alpha val="50000"/>
                  </a:schemeClr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Chapter 06.</a:t>
            </a:r>
          </a:p>
          <a:p>
            <a:pPr>
              <a:spcAft>
                <a:spcPts val="500"/>
              </a:spcAft>
            </a:pPr>
            <a:r>
              <a:rPr kumimoji="1" lang="ko-KR" altLang="en-US" sz="1400" b="1" spc="-5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결론</a:t>
            </a:r>
            <a:endParaRPr kumimoji="1" lang="en-US" altLang="ko-Kore-KR" sz="1400" b="1" spc="-50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38" name="직선 연결선[R] 5">
            <a:extLst>
              <a:ext uri="{FF2B5EF4-FFF2-40B4-BE49-F238E27FC236}">
                <a16:creationId xmlns:a16="http://schemas.microsoft.com/office/drawing/2014/main" id="{B71F2E62-6BE5-4A51-A0B5-87500D64CE76}"/>
              </a:ext>
            </a:extLst>
          </p:cNvPr>
          <p:cNvCxnSpPr>
            <a:cxnSpLocks/>
          </p:cNvCxnSpPr>
          <p:nvPr/>
        </p:nvCxnSpPr>
        <p:spPr>
          <a:xfrm>
            <a:off x="3482461" y="3472778"/>
            <a:ext cx="934091" cy="1912954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64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1625E2-1B89-C741-977A-F7B33A89B863}"/>
              </a:ext>
            </a:extLst>
          </p:cNvPr>
          <p:cNvSpPr/>
          <p:nvPr/>
        </p:nvSpPr>
        <p:spPr>
          <a:xfrm>
            <a:off x="0" y="2942742"/>
            <a:ext cx="12192000" cy="2767552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9E7AA5-1256-714A-A2C1-CF74C0808D97}"/>
              </a:ext>
            </a:extLst>
          </p:cNvPr>
          <p:cNvSpPr txBox="1"/>
          <p:nvPr/>
        </p:nvSpPr>
        <p:spPr>
          <a:xfrm>
            <a:off x="10228262" y="542281"/>
            <a:ext cx="1376363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r>
              <a:rPr lang="en-US" altLang="ko-KR" sz="900" b="0" i="0" spc="-30" dirty="0">
                <a:solidFill>
                  <a:schemeClr val="bg1">
                    <a:lumMod val="7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Chapter 01 </a:t>
            </a:r>
            <a:r>
              <a:rPr lang="ko-KR" altLang="en-US" sz="900" b="0" i="0" spc="-30" dirty="0">
                <a:solidFill>
                  <a:schemeClr val="bg1">
                    <a:lumMod val="7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프로젝트 개요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0D6AF8-C188-C349-99AA-AF2126DD65B4}"/>
              </a:ext>
            </a:extLst>
          </p:cNvPr>
          <p:cNvGrpSpPr/>
          <p:nvPr/>
        </p:nvGrpSpPr>
        <p:grpSpPr>
          <a:xfrm>
            <a:off x="589085" y="811135"/>
            <a:ext cx="10923262" cy="532012"/>
            <a:chOff x="589085" y="852852"/>
            <a:chExt cx="10923262" cy="53201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366012-B6EA-9942-81B7-C27BA57C9F34}"/>
                </a:ext>
              </a:extLst>
            </p:cNvPr>
            <p:cNvSpPr txBox="1"/>
            <p:nvPr userDrawn="1"/>
          </p:nvSpPr>
          <p:spPr>
            <a:xfrm>
              <a:off x="1157941" y="852852"/>
              <a:ext cx="10354406" cy="5232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kumimoji="1" lang="ko-KR" altLang="en-US" sz="2200" b="1" spc="-50" dirty="0">
                  <a:solidFill>
                    <a:schemeClr val="tx2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프로젝트 개요</a:t>
              </a:r>
              <a:endParaRPr kumimoji="1" lang="en-US" altLang="ko-Kore-KR" sz="2200" b="1" spc="-50" dirty="0">
                <a:solidFill>
                  <a:schemeClr val="tx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3EDD8B-62C7-034E-90B1-3BCA8732B3EC}"/>
                </a:ext>
              </a:extLst>
            </p:cNvPr>
            <p:cNvSpPr txBox="1"/>
            <p:nvPr userDrawn="1"/>
          </p:nvSpPr>
          <p:spPr>
            <a:xfrm>
              <a:off x="589085" y="861644"/>
              <a:ext cx="439879" cy="5232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ko-KR" sz="2800" b="1">
                  <a:solidFill>
                    <a:schemeClr val="accent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01</a:t>
              </a:r>
              <a:endParaRPr kumimoji="1" lang="en-US" altLang="ko-Kore-KR" sz="2800" b="1">
                <a:solidFill>
                  <a:schemeClr val="accent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</p:grpSp>
      <p:sp>
        <p:nvSpPr>
          <p:cNvPr id="6" name="왼쪽 대괄호 208">
            <a:extLst>
              <a:ext uri="{FF2B5EF4-FFF2-40B4-BE49-F238E27FC236}">
                <a16:creationId xmlns:a16="http://schemas.microsoft.com/office/drawing/2014/main" id="{20F84493-7E1F-FD45-9873-FAD3D2775643}"/>
              </a:ext>
            </a:extLst>
          </p:cNvPr>
          <p:cNvSpPr/>
          <p:nvPr/>
        </p:nvSpPr>
        <p:spPr>
          <a:xfrm rot="5400000">
            <a:off x="2192963" y="2183470"/>
            <a:ext cx="198510" cy="3406266"/>
          </a:xfrm>
          <a:prstGeom prst="leftBracket">
            <a:avLst>
              <a:gd name="adj" fmla="val 96075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9" name="왼쪽 대괄호 208">
            <a:extLst>
              <a:ext uri="{FF2B5EF4-FFF2-40B4-BE49-F238E27FC236}">
                <a16:creationId xmlns:a16="http://schemas.microsoft.com/office/drawing/2014/main" id="{BE93168B-32E5-1F47-834A-55D4158CD060}"/>
              </a:ext>
            </a:extLst>
          </p:cNvPr>
          <p:cNvSpPr/>
          <p:nvPr/>
        </p:nvSpPr>
        <p:spPr>
          <a:xfrm rot="5400000">
            <a:off x="5996745" y="2183470"/>
            <a:ext cx="198510" cy="3406266"/>
          </a:xfrm>
          <a:prstGeom prst="leftBracket">
            <a:avLst>
              <a:gd name="adj" fmla="val 96075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0" name="왼쪽 대괄호 208">
            <a:extLst>
              <a:ext uri="{FF2B5EF4-FFF2-40B4-BE49-F238E27FC236}">
                <a16:creationId xmlns:a16="http://schemas.microsoft.com/office/drawing/2014/main" id="{976627FA-DA66-F244-A7EF-6FE68AA0ED57}"/>
              </a:ext>
            </a:extLst>
          </p:cNvPr>
          <p:cNvSpPr/>
          <p:nvPr/>
        </p:nvSpPr>
        <p:spPr>
          <a:xfrm rot="5400000">
            <a:off x="9800527" y="2183470"/>
            <a:ext cx="198510" cy="3406266"/>
          </a:xfrm>
          <a:prstGeom prst="leftBracket">
            <a:avLst>
              <a:gd name="adj" fmla="val 96075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1B11F5-0F21-5747-9774-06E9D37E9FF3}"/>
              </a:ext>
            </a:extLst>
          </p:cNvPr>
          <p:cNvSpPr txBox="1"/>
          <p:nvPr/>
        </p:nvSpPr>
        <p:spPr>
          <a:xfrm>
            <a:off x="3313843" y="1749859"/>
            <a:ext cx="5737147" cy="833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2200" b="1" spc="-30" dirty="0">
                <a:solidFill>
                  <a:schemeClr val="accent1"/>
                </a:solidFill>
                <a:latin typeface="KoPubWorldDotum_Pro Bold" pitchFamily="2" charset="-127"/>
                <a:ea typeface="KoPubWorldDotum_Pro Bold" pitchFamily="2" charset="-127"/>
              </a:rPr>
              <a:t>저렴</a:t>
            </a:r>
            <a:r>
              <a:rPr lang="ko-KR" altLang="en-US" sz="2200" spc="-30" dirty="0">
                <a:latin typeface="KoPubWorldDotum_Pro Light" panose="00000300000000000000" pitchFamily="50" charset="-127"/>
                <a:ea typeface="KoPubWorldDotum_Pro Light" panose="00000300000000000000" pitchFamily="50" charset="-127"/>
                <a:cs typeface="KoPubWorldDotum_Pro Light" panose="00000300000000000000" pitchFamily="50" charset="-127"/>
              </a:rPr>
              <a:t>하지만</a:t>
            </a:r>
            <a:r>
              <a:rPr lang="ko-KR" altLang="en-US" sz="2200" b="1" spc="-30" dirty="0">
                <a:solidFill>
                  <a:schemeClr val="accent1"/>
                </a:solidFill>
                <a:latin typeface="KoPubWorldDotum_Pro Bold" pitchFamily="2" charset="-127"/>
                <a:ea typeface="KoPubWorldDotum_Pro Bold" pitchFamily="2" charset="-127"/>
              </a:rPr>
              <a:t> 좋은 성능</a:t>
            </a:r>
            <a:r>
              <a:rPr lang="ko-KR" altLang="en-US" sz="2200" spc="-30" dirty="0">
                <a:latin typeface="KoPubWorldDotum_Pro Light" panose="00000300000000000000" pitchFamily="50" charset="-127"/>
                <a:ea typeface="KoPubWorldDotum_Pro Light" panose="00000300000000000000" pitchFamily="50" charset="-127"/>
                <a:cs typeface="KoPubWorldDotum_Pro Light" panose="00000300000000000000" pitchFamily="50" charset="-127"/>
              </a:rPr>
              <a:t>으로</a:t>
            </a:r>
            <a:r>
              <a:rPr lang="ko-KR" altLang="en-US" sz="2200" b="1" spc="-30" dirty="0">
                <a:solidFill>
                  <a:schemeClr val="accent1"/>
                </a:solidFill>
                <a:latin typeface="KoPubWorldDotum_Pro Bold" pitchFamily="2" charset="-127"/>
                <a:ea typeface="KoPubWorldDotum_Pro Bold" pitchFamily="2" charset="-127"/>
              </a:rPr>
              <a:t>  </a:t>
            </a:r>
            <a:r>
              <a:rPr lang="ko-KR" altLang="en-US" sz="2200" b="1" spc="-30" dirty="0">
                <a:solidFill>
                  <a:srgbClr val="4D74EB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rPr>
              <a:t>손 쉽게 </a:t>
            </a:r>
            <a:r>
              <a:rPr lang="ko-KR" altLang="en-US" sz="2200" b="1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사용할 수 있는</a:t>
            </a:r>
            <a:endParaRPr lang="en-US" altLang="ko-KR" sz="2200" b="1" spc="-30" dirty="0">
              <a:solidFill>
                <a:schemeClr val="tx2"/>
              </a:solidFill>
              <a:latin typeface="KoPubWorldDotum_Pro Light" pitchFamily="2" charset="-127"/>
              <a:ea typeface="KoPubWorldDotum_Pro Light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2200" b="1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모션 캡쳐 시스템</a:t>
            </a:r>
            <a:r>
              <a:rPr lang="en-US" altLang="ko-KR" sz="22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.</a:t>
            </a:r>
            <a:endParaRPr lang="ko-KR" altLang="en-US" sz="2200" spc="-30" dirty="0">
              <a:solidFill>
                <a:schemeClr val="tx2"/>
              </a:solidFill>
              <a:latin typeface="KoPubWorldDotum_Pro Light" pitchFamily="2" charset="-127"/>
              <a:ea typeface="KoPubWorldDotum_Pro Light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CADDF3B-33F4-5649-A527-26BC12C7F85F}"/>
              </a:ext>
            </a:extLst>
          </p:cNvPr>
          <p:cNvGrpSpPr/>
          <p:nvPr/>
        </p:nvGrpSpPr>
        <p:grpSpPr>
          <a:xfrm>
            <a:off x="1128157" y="3218333"/>
            <a:ext cx="2328122" cy="407978"/>
            <a:chOff x="1128157" y="3218333"/>
            <a:chExt cx="2328122" cy="40797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5F7353-B4BC-934A-8D9B-0B2495FCB229}"/>
                </a:ext>
              </a:extLst>
            </p:cNvPr>
            <p:cNvSpPr txBox="1"/>
            <p:nvPr/>
          </p:nvSpPr>
          <p:spPr>
            <a:xfrm>
              <a:off x="1128157" y="3218333"/>
              <a:ext cx="2328122" cy="1303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ore-KR"/>
              </a:defPPr>
              <a:lvl1pPr algn="ctr">
                <a:spcAft>
                  <a:spcPts val="200"/>
                </a:spcAft>
                <a:buClr>
                  <a:srgbClr val="4091CF"/>
                </a:buClr>
                <a:defRPr sz="1200" spc="-20">
                  <a:ln>
                    <a:solidFill>
                      <a:srgbClr val="4091CF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defRPr>
              </a:lvl1pPr>
            </a:lstStyle>
            <a:p>
              <a:pPr>
                <a:spcAft>
                  <a:spcPts val="300"/>
                </a:spcAft>
              </a:pPr>
              <a:r>
                <a:rPr lang="en-US" altLang="ko-KR" sz="1050" dirty="0">
                  <a:ln>
                    <a:noFill/>
                  </a:ln>
                  <a:solidFill>
                    <a:schemeClr val="tx2">
                      <a:alpha val="7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Affordability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AA86D0-285E-5640-BF9D-AB3A4C211120}"/>
                </a:ext>
              </a:extLst>
            </p:cNvPr>
            <p:cNvSpPr txBox="1"/>
            <p:nvPr/>
          </p:nvSpPr>
          <p:spPr>
            <a:xfrm>
              <a:off x="1128157" y="3427801"/>
              <a:ext cx="2328122" cy="1985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ore-KR"/>
              </a:defPPr>
              <a:lvl1pPr algn="ctr">
                <a:spcAft>
                  <a:spcPts val="200"/>
                </a:spcAft>
                <a:buClr>
                  <a:srgbClr val="4091CF"/>
                </a:buClr>
                <a:defRPr sz="1200" spc="-20">
                  <a:ln>
                    <a:solidFill>
                      <a:srgbClr val="4091CF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defRPr>
              </a:lvl1pPr>
            </a:lstStyle>
            <a:p>
              <a:pPr>
                <a:spcAft>
                  <a:spcPts val="300"/>
                </a:spcAft>
              </a:pPr>
              <a:r>
                <a:rPr lang="ko-KR" altLang="en-US" sz="1600" b="1" dirty="0">
                  <a:ln>
                    <a:noFill/>
                  </a:ln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저렴한 비용</a:t>
              </a:r>
              <a:endParaRPr lang="en-US" altLang="ko-KR" sz="1600" b="1" dirty="0">
                <a:ln>
                  <a:noFill/>
                </a:ln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AD58FD4-0594-0443-B100-AAF42FA21E7D}"/>
              </a:ext>
            </a:extLst>
          </p:cNvPr>
          <p:cNvGrpSpPr/>
          <p:nvPr/>
        </p:nvGrpSpPr>
        <p:grpSpPr>
          <a:xfrm>
            <a:off x="4931939" y="3218333"/>
            <a:ext cx="2328122" cy="407978"/>
            <a:chOff x="1128157" y="3218333"/>
            <a:chExt cx="2328122" cy="4079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462996-B3E9-3044-8474-5195DB7160FC}"/>
                </a:ext>
              </a:extLst>
            </p:cNvPr>
            <p:cNvSpPr txBox="1"/>
            <p:nvPr/>
          </p:nvSpPr>
          <p:spPr>
            <a:xfrm>
              <a:off x="1128157" y="3218333"/>
              <a:ext cx="2328122" cy="1303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ore-KR"/>
              </a:defPPr>
              <a:lvl1pPr algn="ctr">
                <a:spcAft>
                  <a:spcPts val="200"/>
                </a:spcAft>
                <a:buClr>
                  <a:srgbClr val="4091CF"/>
                </a:buClr>
                <a:defRPr sz="1200" spc="-20">
                  <a:ln>
                    <a:solidFill>
                      <a:srgbClr val="4091CF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defRPr>
              </a:lvl1pPr>
            </a:lstStyle>
            <a:p>
              <a:pPr>
                <a:spcAft>
                  <a:spcPts val="300"/>
                </a:spcAft>
              </a:pPr>
              <a:r>
                <a:rPr lang="en-US" altLang="ko-KR" sz="1050" dirty="0">
                  <a:ln>
                    <a:noFill/>
                  </a:ln>
                  <a:solidFill>
                    <a:schemeClr val="tx2">
                      <a:alpha val="7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Performance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503978-9EAD-6C40-A865-BF839619DA7A}"/>
                </a:ext>
              </a:extLst>
            </p:cNvPr>
            <p:cNvSpPr txBox="1"/>
            <p:nvPr/>
          </p:nvSpPr>
          <p:spPr>
            <a:xfrm>
              <a:off x="1128157" y="3427801"/>
              <a:ext cx="2328122" cy="1985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ore-KR"/>
              </a:defPPr>
              <a:lvl1pPr algn="ctr">
                <a:spcAft>
                  <a:spcPts val="200"/>
                </a:spcAft>
                <a:buClr>
                  <a:srgbClr val="4091CF"/>
                </a:buClr>
                <a:defRPr sz="1200" spc="-20">
                  <a:ln>
                    <a:solidFill>
                      <a:srgbClr val="4091CF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defRPr>
              </a:lvl1pPr>
            </a:lstStyle>
            <a:p>
              <a:pPr>
                <a:spcAft>
                  <a:spcPts val="300"/>
                </a:spcAft>
              </a:pPr>
              <a:r>
                <a:rPr lang="ko-KR" altLang="en-US" sz="1600" b="1" dirty="0">
                  <a:ln>
                    <a:noFill/>
                  </a:ln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좋은 성능</a:t>
              </a:r>
              <a:endParaRPr lang="en-US" altLang="ko-KR" sz="1600" b="1" dirty="0">
                <a:ln>
                  <a:noFill/>
                </a:ln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EF674E6-84B6-7243-97A0-4F5F1C58AC65}"/>
              </a:ext>
            </a:extLst>
          </p:cNvPr>
          <p:cNvGrpSpPr/>
          <p:nvPr/>
        </p:nvGrpSpPr>
        <p:grpSpPr>
          <a:xfrm>
            <a:off x="8735723" y="3218333"/>
            <a:ext cx="2328122" cy="407978"/>
            <a:chOff x="1128157" y="3218333"/>
            <a:chExt cx="2328122" cy="4079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B0F4B0-33D4-9C4B-A970-24D127B7F660}"/>
                </a:ext>
              </a:extLst>
            </p:cNvPr>
            <p:cNvSpPr txBox="1"/>
            <p:nvPr/>
          </p:nvSpPr>
          <p:spPr>
            <a:xfrm>
              <a:off x="1128157" y="3218333"/>
              <a:ext cx="2328122" cy="1303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ore-KR"/>
              </a:defPPr>
              <a:lvl1pPr algn="ctr">
                <a:spcAft>
                  <a:spcPts val="200"/>
                </a:spcAft>
                <a:buClr>
                  <a:srgbClr val="4091CF"/>
                </a:buClr>
                <a:defRPr sz="1200" spc="-20">
                  <a:ln>
                    <a:solidFill>
                      <a:srgbClr val="4091CF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defRPr>
              </a:lvl1pPr>
            </a:lstStyle>
            <a:p>
              <a:pPr>
                <a:spcAft>
                  <a:spcPts val="300"/>
                </a:spcAft>
              </a:pPr>
              <a:r>
                <a:rPr lang="en-US" altLang="ko-KR" sz="1050" dirty="0">
                  <a:ln>
                    <a:noFill/>
                  </a:ln>
                  <a:solidFill>
                    <a:schemeClr val="tx2">
                      <a:alpha val="7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User-friendly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4C81B0-7715-1643-9BC7-58AC50D619C3}"/>
                </a:ext>
              </a:extLst>
            </p:cNvPr>
            <p:cNvSpPr txBox="1"/>
            <p:nvPr/>
          </p:nvSpPr>
          <p:spPr>
            <a:xfrm>
              <a:off x="1128157" y="3427801"/>
              <a:ext cx="2328122" cy="1985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ore-KR"/>
              </a:defPPr>
              <a:lvl1pPr algn="ctr">
                <a:spcAft>
                  <a:spcPts val="200"/>
                </a:spcAft>
                <a:buClr>
                  <a:srgbClr val="4091CF"/>
                </a:buClr>
                <a:defRPr sz="1200" spc="-20">
                  <a:ln>
                    <a:solidFill>
                      <a:srgbClr val="4091CF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defRPr>
              </a:lvl1pPr>
            </a:lstStyle>
            <a:p>
              <a:pPr>
                <a:spcAft>
                  <a:spcPts val="300"/>
                </a:spcAft>
              </a:pPr>
              <a:r>
                <a:rPr lang="ko-KR" altLang="en-US" sz="1600" b="1" dirty="0">
                  <a:ln>
                    <a:noFill/>
                  </a:ln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사용자 친화적</a:t>
              </a:r>
              <a:endParaRPr lang="en-US" altLang="ko-KR" sz="1600" b="1" dirty="0">
                <a:ln>
                  <a:noFill/>
                </a:ln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FD99DA7-787A-3342-9A2D-A00F40B9FD50}"/>
              </a:ext>
            </a:extLst>
          </p:cNvPr>
          <p:cNvSpPr txBox="1"/>
          <p:nvPr/>
        </p:nvSpPr>
        <p:spPr>
          <a:xfrm>
            <a:off x="809023" y="3969345"/>
            <a:ext cx="3186328" cy="3884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ore-KR"/>
            </a:defPPr>
            <a:lvl1pPr algn="ctr">
              <a:spcAft>
                <a:spcPts val="200"/>
              </a:spcAft>
              <a:buClr>
                <a:srgbClr val="4091CF"/>
              </a:buClr>
              <a:defRPr sz="1200" spc="-20">
                <a:ln>
                  <a:solidFill>
                    <a:srgbClr val="4091CF">
                      <a:alpha val="0"/>
                    </a:srgbClr>
                  </a:solidFill>
                </a:ln>
                <a:solidFill>
                  <a:schemeClr val="tx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lvl1pPr>
          </a:lstStyle>
          <a:p>
            <a:pPr marL="90000" indent="-90000" algn="l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noFill/>
                </a:ln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웹 캠 및 핸드폰 카메라로 사용가능</a:t>
            </a:r>
            <a:endParaRPr lang="en-US" altLang="ko-KR" sz="1100" dirty="0">
              <a:ln>
                <a:noFill/>
              </a:ln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marL="90000" indent="-90000" algn="l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noFill/>
                </a:ln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무료 소프트웨어만을 활용</a:t>
            </a:r>
            <a:endParaRPr lang="en-US" altLang="ko-KR" sz="1100" dirty="0">
              <a:ln>
                <a:noFill/>
              </a:ln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3846DE-B379-AB43-B20B-0EEA6C42FC9E}"/>
              </a:ext>
            </a:extLst>
          </p:cNvPr>
          <p:cNvSpPr txBox="1"/>
          <p:nvPr/>
        </p:nvSpPr>
        <p:spPr>
          <a:xfrm>
            <a:off x="4612805" y="3969345"/>
            <a:ext cx="3186328" cy="3884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ore-KR"/>
            </a:defPPr>
            <a:lvl1pPr algn="ctr">
              <a:spcAft>
                <a:spcPts val="200"/>
              </a:spcAft>
              <a:buClr>
                <a:srgbClr val="4091CF"/>
              </a:buClr>
              <a:defRPr sz="1200" spc="-20">
                <a:ln>
                  <a:solidFill>
                    <a:srgbClr val="4091CF">
                      <a:alpha val="0"/>
                    </a:srgbClr>
                  </a:solidFill>
                </a:ln>
                <a:solidFill>
                  <a:schemeClr val="tx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lvl1pPr>
          </a:lstStyle>
          <a:p>
            <a:pPr marL="90000" indent="-90000" algn="l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noFill/>
                </a:ln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모션 캡쳐 장비를 사용하였을 때의 성능과 </a:t>
            </a:r>
            <a:br>
              <a:rPr lang="en-US" altLang="ko-KR" sz="1100" dirty="0">
                <a:ln>
                  <a:noFill/>
                </a:ln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</a:br>
            <a:r>
              <a:rPr lang="ko-KR" altLang="en-US" sz="1100" dirty="0">
                <a:ln>
                  <a:noFill/>
                </a:ln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최대한 비슷한 성능 표현</a:t>
            </a:r>
            <a:endParaRPr lang="en-US" altLang="ko-KR" sz="1100" dirty="0">
              <a:ln>
                <a:noFill/>
              </a:ln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FE1BAA-0ABA-AB45-AEF6-60D7F6B53504}"/>
              </a:ext>
            </a:extLst>
          </p:cNvPr>
          <p:cNvSpPr txBox="1"/>
          <p:nvPr/>
        </p:nvSpPr>
        <p:spPr>
          <a:xfrm>
            <a:off x="8416587" y="3969345"/>
            <a:ext cx="3186328" cy="3884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ore-KR"/>
            </a:defPPr>
            <a:lvl1pPr algn="ctr">
              <a:spcAft>
                <a:spcPts val="200"/>
              </a:spcAft>
              <a:buClr>
                <a:srgbClr val="4091CF"/>
              </a:buClr>
              <a:defRPr sz="1200" spc="-20">
                <a:ln>
                  <a:solidFill>
                    <a:srgbClr val="4091CF">
                      <a:alpha val="0"/>
                    </a:srgbClr>
                  </a:solidFill>
                </a:ln>
                <a:solidFill>
                  <a:schemeClr val="tx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lvl1pPr>
          </a:lstStyle>
          <a:p>
            <a:pPr marL="90000" indent="-90000" algn="l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noFill/>
                </a:ln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주요 게임 엔진의 플러그인으로 작성하여</a:t>
            </a:r>
            <a:br>
              <a:rPr lang="en-US" altLang="ko-KR" sz="1100" dirty="0">
                <a:ln>
                  <a:noFill/>
                </a:ln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</a:br>
            <a:r>
              <a:rPr lang="ko-KR" altLang="en-US" sz="1100" dirty="0">
                <a:ln>
                  <a:noFill/>
                </a:ln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게임 개발자들이 사용하기 편하도록 구현</a:t>
            </a:r>
            <a:endParaRPr lang="en-US" altLang="ko-KR" sz="1100" dirty="0">
              <a:ln>
                <a:noFill/>
              </a:ln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E82B543-302C-8F4A-9652-D3474A2D4624}"/>
              </a:ext>
            </a:extLst>
          </p:cNvPr>
          <p:cNvGrpSpPr/>
          <p:nvPr/>
        </p:nvGrpSpPr>
        <p:grpSpPr>
          <a:xfrm>
            <a:off x="1209516" y="4517037"/>
            <a:ext cx="2144401" cy="682026"/>
            <a:chOff x="1267507" y="4500561"/>
            <a:chExt cx="2144401" cy="68202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D2C261B-8031-684E-99B7-EEB9421F5035}"/>
                </a:ext>
              </a:extLst>
            </p:cNvPr>
            <p:cNvSpPr/>
            <p:nvPr/>
          </p:nvSpPr>
          <p:spPr>
            <a:xfrm>
              <a:off x="1267507" y="4500561"/>
              <a:ext cx="682026" cy="68202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00" b="1" spc="-20" dirty="0">
                  <a:solidFill>
                    <a:schemeClr val="bg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</a:t>
              </a:r>
              <a:r>
                <a:rPr lang="ko-KR" altLang="en-US" sz="1100" b="1" spc="-20" dirty="0">
                  <a:solidFill>
                    <a:schemeClr val="bg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원</a:t>
              </a:r>
              <a:endParaRPr lang="ko-Kore-KR" altLang="en-US" sz="1100" b="1" spc="-20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D4ABFEF-17FF-3149-A40F-3EF196698A88}"/>
                </a:ext>
              </a:extLst>
            </p:cNvPr>
            <p:cNvSpPr/>
            <p:nvPr/>
          </p:nvSpPr>
          <p:spPr>
            <a:xfrm>
              <a:off x="2729882" y="4500561"/>
              <a:ext cx="682026" cy="68202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00" b="1" spc="-20" dirty="0">
                  <a:solidFill>
                    <a:schemeClr val="bg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</a:t>
              </a:r>
              <a:r>
                <a:rPr lang="ko-KR" altLang="en-US" sz="1100" b="1" spc="-20" dirty="0">
                  <a:solidFill>
                    <a:schemeClr val="bg1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원</a:t>
              </a:r>
              <a:endParaRPr lang="ko-Kore-KR" altLang="en-US" sz="1100" b="1" spc="-20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C295AC1-C642-A548-B0AB-4F935018360E}"/>
              </a:ext>
            </a:extLst>
          </p:cNvPr>
          <p:cNvSpPr txBox="1"/>
          <p:nvPr/>
        </p:nvSpPr>
        <p:spPr>
          <a:xfrm>
            <a:off x="1209516" y="5272703"/>
            <a:ext cx="682026" cy="1313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ore-KR"/>
            </a:defPPr>
            <a:lvl1pPr algn="ctr">
              <a:spcAft>
                <a:spcPts val="200"/>
              </a:spcAft>
              <a:buClr>
                <a:srgbClr val="4091CF"/>
              </a:buClr>
              <a:defRPr sz="1200" spc="-20">
                <a:ln>
                  <a:solidFill>
                    <a:srgbClr val="4091CF">
                      <a:alpha val="0"/>
                    </a:srgbClr>
                  </a:solidFill>
                </a:ln>
                <a:solidFill>
                  <a:schemeClr val="tx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lvl1pPr>
          </a:lstStyle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ko-KR" altLang="en-US" sz="1000" dirty="0">
                <a:ln>
                  <a:noFill/>
                </a:ln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초기비용</a:t>
            </a:r>
            <a:endParaRPr lang="en-US" altLang="ko-KR" sz="1000" dirty="0">
              <a:ln>
                <a:noFill/>
              </a:ln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EF9715-68E4-5748-95E6-6003F3703A5E}"/>
              </a:ext>
            </a:extLst>
          </p:cNvPr>
          <p:cNvSpPr txBox="1"/>
          <p:nvPr/>
        </p:nvSpPr>
        <p:spPr>
          <a:xfrm>
            <a:off x="2671891" y="5272703"/>
            <a:ext cx="682026" cy="1313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ore-KR"/>
            </a:defPPr>
            <a:lvl1pPr algn="ctr">
              <a:spcAft>
                <a:spcPts val="200"/>
              </a:spcAft>
              <a:buClr>
                <a:srgbClr val="4091CF"/>
              </a:buClr>
              <a:defRPr sz="1200" spc="-20">
                <a:ln>
                  <a:solidFill>
                    <a:srgbClr val="4091CF">
                      <a:alpha val="0"/>
                    </a:srgbClr>
                  </a:solidFill>
                </a:ln>
                <a:solidFill>
                  <a:schemeClr val="tx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lvl1pPr>
          </a:lstStyle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ko-KR" altLang="en-US" sz="1000" dirty="0">
                <a:ln>
                  <a:noFill/>
                </a:ln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유지비용</a:t>
            </a:r>
            <a:endParaRPr lang="en-US" altLang="ko-KR" sz="1000" dirty="0">
              <a:ln>
                <a:noFill/>
              </a:ln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18DCC96-5DD7-8A4F-9B63-39C93F6A43A8}"/>
              </a:ext>
            </a:extLst>
          </p:cNvPr>
          <p:cNvGrpSpPr/>
          <p:nvPr/>
        </p:nvGrpSpPr>
        <p:grpSpPr>
          <a:xfrm>
            <a:off x="4038850" y="3371797"/>
            <a:ext cx="310518" cy="310518"/>
            <a:chOff x="7537622" y="542281"/>
            <a:chExt cx="372119" cy="372119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928DFE96-EAE5-1447-9DD9-4D0CD91A99FE}"/>
                </a:ext>
              </a:extLst>
            </p:cNvPr>
            <p:cNvSpPr/>
            <p:nvPr/>
          </p:nvSpPr>
          <p:spPr>
            <a:xfrm>
              <a:off x="7537622" y="542281"/>
              <a:ext cx="372119" cy="3721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2" name="십자형[C] 51">
              <a:extLst>
                <a:ext uri="{FF2B5EF4-FFF2-40B4-BE49-F238E27FC236}">
                  <a16:creationId xmlns:a16="http://schemas.microsoft.com/office/drawing/2014/main" id="{32AB54B3-9838-734C-BD47-D27C6ABAA7AE}"/>
                </a:ext>
              </a:extLst>
            </p:cNvPr>
            <p:cNvSpPr/>
            <p:nvPr/>
          </p:nvSpPr>
          <p:spPr>
            <a:xfrm>
              <a:off x="7620708" y="625367"/>
              <a:ext cx="205946" cy="205946"/>
            </a:xfrm>
            <a:prstGeom prst="plus">
              <a:avLst>
                <a:gd name="adj" fmla="val 45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073F83E-607E-E742-B296-1C5A8619F3E4}"/>
              </a:ext>
            </a:extLst>
          </p:cNvPr>
          <p:cNvGrpSpPr/>
          <p:nvPr/>
        </p:nvGrpSpPr>
        <p:grpSpPr>
          <a:xfrm>
            <a:off x="7842633" y="3371797"/>
            <a:ext cx="310518" cy="310518"/>
            <a:chOff x="7537622" y="542281"/>
            <a:chExt cx="372119" cy="372119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25D6236-1E49-F546-82D1-F734F1CC6FF4}"/>
                </a:ext>
              </a:extLst>
            </p:cNvPr>
            <p:cNvSpPr/>
            <p:nvPr/>
          </p:nvSpPr>
          <p:spPr>
            <a:xfrm>
              <a:off x="7537622" y="542281"/>
              <a:ext cx="372119" cy="3721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십자형[C] 54">
              <a:extLst>
                <a:ext uri="{FF2B5EF4-FFF2-40B4-BE49-F238E27FC236}">
                  <a16:creationId xmlns:a16="http://schemas.microsoft.com/office/drawing/2014/main" id="{CD513867-1A75-1041-B864-9D3B5C926BA4}"/>
                </a:ext>
              </a:extLst>
            </p:cNvPr>
            <p:cNvSpPr/>
            <p:nvPr/>
          </p:nvSpPr>
          <p:spPr>
            <a:xfrm>
              <a:off x="7620708" y="625367"/>
              <a:ext cx="205946" cy="205946"/>
            </a:xfrm>
            <a:prstGeom prst="plus">
              <a:avLst>
                <a:gd name="adj" fmla="val 45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2AA64A7-30D5-42BC-8469-44DE422B8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907" y="4328286"/>
            <a:ext cx="1991750" cy="1077504"/>
          </a:xfrm>
          <a:prstGeom prst="rect">
            <a:avLst/>
          </a:prstGeom>
        </p:spPr>
      </p:pic>
      <p:pic>
        <p:nvPicPr>
          <p:cNvPr id="12" name="그림 11" descr="여자, 여성이(가) 표시된 사진&#10;&#10;자동 생성된 설명">
            <a:extLst>
              <a:ext uri="{FF2B5EF4-FFF2-40B4-BE49-F238E27FC236}">
                <a16:creationId xmlns:a16="http://schemas.microsoft.com/office/drawing/2014/main" id="{68BBE8B9-DB29-4396-B14A-80F9FAC44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571" y="4337712"/>
            <a:ext cx="1892858" cy="1066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485316-B72A-4767-9683-59D5313BEF23}"/>
              </a:ext>
            </a:extLst>
          </p:cNvPr>
          <p:cNvSpPr txBox="1"/>
          <p:nvPr/>
        </p:nvSpPr>
        <p:spPr>
          <a:xfrm>
            <a:off x="7487937" y="2174686"/>
            <a:ext cx="287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FF0000"/>
                </a:solidFill>
              </a:rPr>
              <a:t>비현실적인 목표</a:t>
            </a:r>
            <a:r>
              <a:rPr lang="en-US" altLang="ko-KR" sz="2400" dirty="0">
                <a:solidFill>
                  <a:srgbClr val="FF0000"/>
                </a:solidFill>
              </a:rPr>
              <a:t>!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3B185D-547E-4E77-A74F-F4707CF74455}"/>
              </a:ext>
            </a:extLst>
          </p:cNvPr>
          <p:cNvSpPr txBox="1"/>
          <p:nvPr/>
        </p:nvSpPr>
        <p:spPr>
          <a:xfrm>
            <a:off x="34312" y="5722281"/>
            <a:ext cx="376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비용을 어떻게 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0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원으로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?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E36361-929F-47D5-B474-1650B2795DD6}"/>
              </a:ext>
            </a:extLst>
          </p:cNvPr>
          <p:cNvSpPr txBox="1"/>
          <p:nvPr/>
        </p:nvSpPr>
        <p:spPr>
          <a:xfrm>
            <a:off x="4170971" y="5694035"/>
            <a:ext cx="3982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객관적 성능 지표가 있나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?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53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37B891A-7199-9840-B49F-FB20C8AA6690}"/>
              </a:ext>
            </a:extLst>
          </p:cNvPr>
          <p:cNvSpPr txBox="1"/>
          <p:nvPr/>
        </p:nvSpPr>
        <p:spPr>
          <a:xfrm>
            <a:off x="589085" y="1398341"/>
            <a:ext cx="5659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6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1. </a:t>
            </a:r>
            <a:r>
              <a:rPr lang="ko-KR" altLang="en-US" sz="16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개발 배경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E8E4BE-FF3C-A440-AA5F-A81F3C5E7C72}"/>
              </a:ext>
            </a:extLst>
          </p:cNvPr>
          <p:cNvSpPr txBox="1"/>
          <p:nvPr/>
        </p:nvSpPr>
        <p:spPr>
          <a:xfrm>
            <a:off x="10228262" y="542281"/>
            <a:ext cx="1376363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r>
              <a:rPr lang="en-US" altLang="ko-KR" sz="900" b="0" i="0" spc="-30" dirty="0">
                <a:solidFill>
                  <a:schemeClr val="bg1">
                    <a:lumMod val="7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Chapter 02 </a:t>
            </a:r>
            <a:r>
              <a:rPr lang="ko-KR" altLang="en-US" sz="900" b="0" i="0" spc="-30" dirty="0">
                <a:solidFill>
                  <a:schemeClr val="bg1">
                    <a:lumMod val="7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배경 및 필요성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D520552-1745-6643-9C39-4D952DC7FB7F}"/>
              </a:ext>
            </a:extLst>
          </p:cNvPr>
          <p:cNvGrpSpPr/>
          <p:nvPr/>
        </p:nvGrpSpPr>
        <p:grpSpPr>
          <a:xfrm>
            <a:off x="589085" y="811135"/>
            <a:ext cx="10923262" cy="532012"/>
            <a:chOff x="589085" y="852852"/>
            <a:chExt cx="10923262" cy="53201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01C979-EE8D-B24A-B719-2B32B01E0A78}"/>
                </a:ext>
              </a:extLst>
            </p:cNvPr>
            <p:cNvSpPr txBox="1"/>
            <p:nvPr userDrawn="1"/>
          </p:nvSpPr>
          <p:spPr>
            <a:xfrm>
              <a:off x="1157941" y="852852"/>
              <a:ext cx="10354406" cy="5232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kumimoji="1" lang="ko-KR" altLang="en-US" sz="2200" b="1" spc="-50" dirty="0">
                  <a:solidFill>
                    <a:schemeClr val="tx2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배경 및 필요성</a:t>
              </a:r>
              <a:endParaRPr kumimoji="1" lang="en-US" altLang="ko-Kore-KR" sz="2200" b="1" spc="-50" dirty="0">
                <a:solidFill>
                  <a:schemeClr val="tx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F04ED38-057A-A644-B68B-F8B5798D24B5}"/>
                </a:ext>
              </a:extLst>
            </p:cNvPr>
            <p:cNvSpPr txBox="1"/>
            <p:nvPr userDrawn="1"/>
          </p:nvSpPr>
          <p:spPr>
            <a:xfrm>
              <a:off x="589085" y="861644"/>
              <a:ext cx="439879" cy="5232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ko-KR" sz="2800" b="1" dirty="0">
                  <a:solidFill>
                    <a:schemeClr val="accent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02</a:t>
              </a:r>
              <a:endParaRPr kumimoji="1" lang="en-US" altLang="ko-Kore-KR" sz="2800" b="1" dirty="0">
                <a:solidFill>
                  <a:schemeClr val="accent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</p:grpSp>
      <p:sp>
        <p:nvSpPr>
          <p:cNvPr id="40" name="모서리가 둥근 직사각형 2">
            <a:extLst>
              <a:ext uri="{FF2B5EF4-FFF2-40B4-BE49-F238E27FC236}">
                <a16:creationId xmlns:a16="http://schemas.microsoft.com/office/drawing/2014/main" id="{B4754590-F580-47B5-8F4C-8ACCD8B68062}"/>
              </a:ext>
            </a:extLst>
          </p:cNvPr>
          <p:cNvSpPr/>
          <p:nvPr/>
        </p:nvSpPr>
        <p:spPr>
          <a:xfrm>
            <a:off x="589083" y="1976895"/>
            <a:ext cx="11015542" cy="4338824"/>
          </a:xfrm>
          <a:prstGeom prst="roundRect">
            <a:avLst>
              <a:gd name="adj" fmla="val 3138"/>
            </a:avLst>
          </a:prstGeom>
          <a:solidFill>
            <a:schemeClr val="bg1"/>
          </a:solidFill>
          <a:ln>
            <a:noFill/>
          </a:ln>
          <a:effectLst>
            <a:outerShdw blurRad="2921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양쪽 모서리가 둥근 사각형 4">
            <a:extLst>
              <a:ext uri="{FF2B5EF4-FFF2-40B4-BE49-F238E27FC236}">
                <a16:creationId xmlns:a16="http://schemas.microsoft.com/office/drawing/2014/main" id="{90548E41-8479-4FC9-B951-8BBE9C82E499}"/>
              </a:ext>
            </a:extLst>
          </p:cNvPr>
          <p:cNvSpPr/>
          <p:nvPr/>
        </p:nvSpPr>
        <p:spPr>
          <a:xfrm>
            <a:off x="589083" y="1985687"/>
            <a:ext cx="11015542" cy="482138"/>
          </a:xfrm>
          <a:prstGeom prst="round2SameRect">
            <a:avLst>
              <a:gd name="adj1" fmla="val 18966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662393-A769-4F1E-8884-77424507D481}"/>
              </a:ext>
            </a:extLst>
          </p:cNvPr>
          <p:cNvSpPr txBox="1"/>
          <p:nvPr/>
        </p:nvSpPr>
        <p:spPr>
          <a:xfrm>
            <a:off x="4814469" y="2122853"/>
            <a:ext cx="2868583" cy="2078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100"/>
              </a:spcAft>
              <a:buClr>
                <a:srgbClr val="4091CF"/>
              </a:buClr>
            </a:pPr>
            <a:r>
              <a:rPr lang="ko-KR" altLang="en-US" sz="1500" b="1" spc="-20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애니메이션 작업 과정</a:t>
            </a:r>
          </a:p>
        </p:txBody>
      </p:sp>
      <p:pic>
        <p:nvPicPr>
          <p:cNvPr id="19" name="그림 1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F14F3DF-1236-4C1E-8C6B-B3665920E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055" y="4272863"/>
            <a:ext cx="1970859" cy="1228317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0D8B00D2-BEE6-461D-89B8-6FEBE5A16A05}"/>
              </a:ext>
            </a:extLst>
          </p:cNvPr>
          <p:cNvGrpSpPr/>
          <p:nvPr/>
        </p:nvGrpSpPr>
        <p:grpSpPr>
          <a:xfrm>
            <a:off x="4396453" y="3788476"/>
            <a:ext cx="3409469" cy="322915"/>
            <a:chOff x="4396453" y="3772000"/>
            <a:chExt cx="3409469" cy="322915"/>
          </a:xfrm>
        </p:grpSpPr>
        <p:sp>
          <p:nvSpPr>
            <p:cNvPr id="47" name="자유형: 도형 115">
              <a:extLst>
                <a:ext uri="{FF2B5EF4-FFF2-40B4-BE49-F238E27FC236}">
                  <a16:creationId xmlns:a16="http://schemas.microsoft.com/office/drawing/2014/main" id="{C943E2AA-0930-42BC-B992-D452D552746C}"/>
                </a:ext>
              </a:extLst>
            </p:cNvPr>
            <p:cNvSpPr/>
            <p:nvPr/>
          </p:nvSpPr>
          <p:spPr>
            <a:xfrm>
              <a:off x="4396453" y="3772000"/>
              <a:ext cx="167025" cy="322915"/>
            </a:xfrm>
            <a:custGeom>
              <a:avLst/>
              <a:gdLst>
                <a:gd name="connsiteX0" fmla="*/ 0 w 114300"/>
                <a:gd name="connsiteY0" fmla="*/ 0 h 220980"/>
                <a:gd name="connsiteX1" fmla="*/ 114300 w 114300"/>
                <a:gd name="connsiteY1" fmla="*/ 114300 h 220980"/>
                <a:gd name="connsiteX2" fmla="*/ 7620 w 114300"/>
                <a:gd name="connsiteY2" fmla="*/ 220980 h 22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220980">
                  <a:moveTo>
                    <a:pt x="0" y="0"/>
                  </a:moveTo>
                  <a:lnTo>
                    <a:pt x="114300" y="114300"/>
                  </a:lnTo>
                  <a:lnTo>
                    <a:pt x="7620" y="220980"/>
                  </a:lnTo>
                </a:path>
              </a:pathLst>
            </a:cu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: 도형 115">
              <a:extLst>
                <a:ext uri="{FF2B5EF4-FFF2-40B4-BE49-F238E27FC236}">
                  <a16:creationId xmlns:a16="http://schemas.microsoft.com/office/drawing/2014/main" id="{3D69536F-A3C3-4031-9696-6EB2477E8039}"/>
                </a:ext>
              </a:extLst>
            </p:cNvPr>
            <p:cNvSpPr/>
            <p:nvPr/>
          </p:nvSpPr>
          <p:spPr>
            <a:xfrm>
              <a:off x="7638897" y="3772000"/>
              <a:ext cx="167025" cy="322915"/>
            </a:xfrm>
            <a:custGeom>
              <a:avLst/>
              <a:gdLst>
                <a:gd name="connsiteX0" fmla="*/ 0 w 114300"/>
                <a:gd name="connsiteY0" fmla="*/ 0 h 220980"/>
                <a:gd name="connsiteX1" fmla="*/ 114300 w 114300"/>
                <a:gd name="connsiteY1" fmla="*/ 114300 h 220980"/>
                <a:gd name="connsiteX2" fmla="*/ 7620 w 114300"/>
                <a:gd name="connsiteY2" fmla="*/ 220980 h 22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220980">
                  <a:moveTo>
                    <a:pt x="0" y="0"/>
                  </a:moveTo>
                  <a:lnTo>
                    <a:pt x="114300" y="114300"/>
                  </a:lnTo>
                  <a:lnTo>
                    <a:pt x="7620" y="220980"/>
                  </a:lnTo>
                </a:path>
              </a:pathLst>
            </a:cu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0C1FAC0-F0B7-40D8-A4D9-5FA2AC6C9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24" y="2824808"/>
            <a:ext cx="2480461" cy="8929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02C4ED-874D-4252-B207-29DD2167B6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35" b="16420"/>
          <a:stretch/>
        </p:blipFill>
        <p:spPr>
          <a:xfrm>
            <a:off x="1616683" y="3512850"/>
            <a:ext cx="1770951" cy="96124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2C9DB6C-6D0D-474E-97C4-F68FACEC0DB2}"/>
              </a:ext>
            </a:extLst>
          </p:cNvPr>
          <p:cNvSpPr txBox="1"/>
          <p:nvPr/>
        </p:nvSpPr>
        <p:spPr>
          <a:xfrm>
            <a:off x="1028964" y="5596740"/>
            <a:ext cx="2868583" cy="2078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100"/>
              </a:spcAft>
              <a:buClr>
                <a:srgbClr val="4091CF"/>
              </a:buClr>
            </a:pPr>
            <a:r>
              <a:rPr lang="ko-KR" altLang="en-US" sz="1200" b="1" spc="-20" dirty="0">
                <a:solidFill>
                  <a:schemeClr val="bg2">
                    <a:lumMod val="2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애니메이션 구매 및 생성</a:t>
            </a: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7A2F1630-559A-4DC1-9C29-08D874CA7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490" y="3356762"/>
            <a:ext cx="2847394" cy="127342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25FD542-5165-44C2-BC16-FBC80F3DDAFB}"/>
              </a:ext>
            </a:extLst>
          </p:cNvPr>
          <p:cNvSpPr txBox="1"/>
          <p:nvPr/>
        </p:nvSpPr>
        <p:spPr>
          <a:xfrm>
            <a:off x="4656301" y="5596740"/>
            <a:ext cx="2868583" cy="2078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100"/>
              </a:spcAft>
              <a:buClr>
                <a:srgbClr val="4091CF"/>
              </a:buClr>
            </a:pPr>
            <a:r>
              <a:rPr lang="ko-KR" altLang="en-US" sz="1200" b="1" spc="-20" dirty="0">
                <a:solidFill>
                  <a:schemeClr val="bg2">
                    <a:lumMod val="2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애니메이션 모델 </a:t>
            </a:r>
            <a:r>
              <a:rPr lang="ko-KR" altLang="en-US" sz="1200" b="1" spc="-20" dirty="0" err="1">
                <a:solidFill>
                  <a:schemeClr val="bg2">
                    <a:lumMod val="2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리깅</a:t>
            </a:r>
            <a:endParaRPr lang="ko-KR" altLang="en-US" sz="1200" b="1" spc="-20" dirty="0">
              <a:solidFill>
                <a:schemeClr val="bg2">
                  <a:lumMod val="2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94FE0F1E-ED7A-459F-AAD8-099336DBF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741" y="3094249"/>
            <a:ext cx="2792027" cy="169749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E37FB61-90BB-4B14-A45E-7B75D96DA9CB}"/>
              </a:ext>
            </a:extLst>
          </p:cNvPr>
          <p:cNvSpPr txBox="1"/>
          <p:nvPr/>
        </p:nvSpPr>
        <p:spPr>
          <a:xfrm>
            <a:off x="8130463" y="5596740"/>
            <a:ext cx="2868583" cy="2078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100"/>
              </a:spcAft>
              <a:buClr>
                <a:srgbClr val="4091CF"/>
              </a:buClr>
            </a:pPr>
            <a:r>
              <a:rPr lang="ko-KR" altLang="en-US" sz="1200" b="1" spc="-20" dirty="0">
                <a:solidFill>
                  <a:schemeClr val="bg2">
                    <a:lumMod val="2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애니메이션 </a:t>
            </a:r>
            <a:r>
              <a:rPr lang="ko-KR" altLang="en-US" sz="1200" b="1" spc="-20" dirty="0" err="1">
                <a:solidFill>
                  <a:schemeClr val="bg2">
                    <a:lumMod val="2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스크립팅</a:t>
            </a:r>
            <a:endParaRPr lang="ko-KR" altLang="en-US" sz="1200" b="1" spc="-20" dirty="0">
              <a:solidFill>
                <a:schemeClr val="bg2">
                  <a:lumMod val="2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73C8E5-978C-4C46-9A2D-3F782D950C87}"/>
              </a:ext>
            </a:extLst>
          </p:cNvPr>
          <p:cNvSpPr txBox="1"/>
          <p:nvPr/>
        </p:nvSpPr>
        <p:spPr>
          <a:xfrm>
            <a:off x="2049254" y="1384994"/>
            <a:ext cx="322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기술 분야 소개 좋음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18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37B891A-7199-9840-B49F-FB20C8AA6690}"/>
              </a:ext>
            </a:extLst>
          </p:cNvPr>
          <p:cNvSpPr txBox="1"/>
          <p:nvPr/>
        </p:nvSpPr>
        <p:spPr>
          <a:xfrm>
            <a:off x="589085" y="1398341"/>
            <a:ext cx="5659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6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1. </a:t>
            </a:r>
            <a:r>
              <a:rPr lang="ko-KR" altLang="en-US" sz="16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개발 배경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E8E4BE-FF3C-A440-AA5F-A81F3C5E7C72}"/>
              </a:ext>
            </a:extLst>
          </p:cNvPr>
          <p:cNvSpPr txBox="1"/>
          <p:nvPr/>
        </p:nvSpPr>
        <p:spPr>
          <a:xfrm>
            <a:off x="10228262" y="542281"/>
            <a:ext cx="1376363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r>
              <a:rPr lang="en-US" altLang="ko-KR" sz="900" b="0" i="0" spc="-30" dirty="0">
                <a:solidFill>
                  <a:schemeClr val="bg1">
                    <a:lumMod val="7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Chapter 02 </a:t>
            </a:r>
            <a:r>
              <a:rPr lang="ko-KR" altLang="en-US" sz="900" b="0" i="0" spc="-30" dirty="0">
                <a:solidFill>
                  <a:schemeClr val="bg1">
                    <a:lumMod val="7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배경 및 필요성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D520552-1745-6643-9C39-4D952DC7FB7F}"/>
              </a:ext>
            </a:extLst>
          </p:cNvPr>
          <p:cNvGrpSpPr/>
          <p:nvPr/>
        </p:nvGrpSpPr>
        <p:grpSpPr>
          <a:xfrm>
            <a:off x="589085" y="811135"/>
            <a:ext cx="10923262" cy="532012"/>
            <a:chOff x="589085" y="852852"/>
            <a:chExt cx="10923262" cy="53201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01C979-EE8D-B24A-B719-2B32B01E0A78}"/>
                </a:ext>
              </a:extLst>
            </p:cNvPr>
            <p:cNvSpPr txBox="1"/>
            <p:nvPr userDrawn="1"/>
          </p:nvSpPr>
          <p:spPr>
            <a:xfrm>
              <a:off x="1157941" y="852852"/>
              <a:ext cx="10354406" cy="5232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kumimoji="1" lang="ko-KR" altLang="en-US" sz="2200" b="1" spc="-50" dirty="0">
                  <a:solidFill>
                    <a:schemeClr val="tx2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배경 및 필요성</a:t>
              </a:r>
              <a:endParaRPr kumimoji="1" lang="en-US" altLang="ko-Kore-KR" sz="2200" b="1" spc="-50" dirty="0">
                <a:solidFill>
                  <a:schemeClr val="tx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F04ED38-057A-A644-B68B-F8B5798D24B5}"/>
                </a:ext>
              </a:extLst>
            </p:cNvPr>
            <p:cNvSpPr txBox="1"/>
            <p:nvPr userDrawn="1"/>
          </p:nvSpPr>
          <p:spPr>
            <a:xfrm>
              <a:off x="589085" y="861644"/>
              <a:ext cx="439879" cy="5232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ko-KR" sz="2800" b="1" dirty="0">
                  <a:solidFill>
                    <a:schemeClr val="accent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02</a:t>
              </a:r>
              <a:endParaRPr kumimoji="1" lang="en-US" altLang="ko-Kore-KR" sz="2800" b="1" dirty="0">
                <a:solidFill>
                  <a:schemeClr val="accent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</p:grpSp>
      <p:sp>
        <p:nvSpPr>
          <p:cNvPr id="40" name="모서리가 둥근 직사각형 2">
            <a:extLst>
              <a:ext uri="{FF2B5EF4-FFF2-40B4-BE49-F238E27FC236}">
                <a16:creationId xmlns:a16="http://schemas.microsoft.com/office/drawing/2014/main" id="{B4754590-F580-47B5-8F4C-8ACCD8B68062}"/>
              </a:ext>
            </a:extLst>
          </p:cNvPr>
          <p:cNvSpPr/>
          <p:nvPr/>
        </p:nvSpPr>
        <p:spPr>
          <a:xfrm>
            <a:off x="589083" y="1976895"/>
            <a:ext cx="11015542" cy="4338824"/>
          </a:xfrm>
          <a:prstGeom prst="roundRect">
            <a:avLst>
              <a:gd name="adj" fmla="val 3138"/>
            </a:avLst>
          </a:prstGeom>
          <a:solidFill>
            <a:schemeClr val="bg1"/>
          </a:solidFill>
          <a:ln>
            <a:noFill/>
          </a:ln>
          <a:effectLst>
            <a:outerShdw blurRad="2921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양쪽 모서리가 둥근 사각형 4">
            <a:extLst>
              <a:ext uri="{FF2B5EF4-FFF2-40B4-BE49-F238E27FC236}">
                <a16:creationId xmlns:a16="http://schemas.microsoft.com/office/drawing/2014/main" id="{90548E41-8479-4FC9-B951-8BBE9C82E499}"/>
              </a:ext>
            </a:extLst>
          </p:cNvPr>
          <p:cNvSpPr/>
          <p:nvPr/>
        </p:nvSpPr>
        <p:spPr>
          <a:xfrm>
            <a:off x="589083" y="1985687"/>
            <a:ext cx="11015542" cy="482138"/>
          </a:xfrm>
          <a:prstGeom prst="round2SameRect">
            <a:avLst>
              <a:gd name="adj1" fmla="val 18966"/>
              <a:gd name="adj2" fmla="val 0"/>
            </a:avLst>
          </a:prstGeom>
          <a:solidFill>
            <a:srgbClr val="39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662393-A769-4F1E-8884-77424507D481}"/>
              </a:ext>
            </a:extLst>
          </p:cNvPr>
          <p:cNvSpPr txBox="1"/>
          <p:nvPr/>
        </p:nvSpPr>
        <p:spPr>
          <a:xfrm>
            <a:off x="4814469" y="2122853"/>
            <a:ext cx="2868583" cy="2078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100"/>
              </a:spcAft>
              <a:buClr>
                <a:srgbClr val="4091CF"/>
              </a:buClr>
            </a:pPr>
            <a:r>
              <a:rPr lang="en-US" altLang="ko-KR" sz="1500" b="1" spc="-20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1</a:t>
            </a:r>
            <a:r>
              <a:rPr lang="ko-KR" altLang="en-US" sz="1500" b="1" spc="-20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인 개발의 취약점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4CCF7EE-C6DE-4AF7-9AAF-90DAC62DE4F6}"/>
              </a:ext>
            </a:extLst>
          </p:cNvPr>
          <p:cNvGrpSpPr/>
          <p:nvPr/>
        </p:nvGrpSpPr>
        <p:grpSpPr>
          <a:xfrm>
            <a:off x="599240" y="2767596"/>
            <a:ext cx="11005387" cy="3279269"/>
            <a:chOff x="599238" y="3260998"/>
            <a:chExt cx="11005387" cy="314652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11ADB49-3171-47C0-A2E6-1BA3A7367F8A}"/>
                </a:ext>
              </a:extLst>
            </p:cNvPr>
            <p:cNvGrpSpPr/>
            <p:nvPr/>
          </p:nvGrpSpPr>
          <p:grpSpPr>
            <a:xfrm>
              <a:off x="599238" y="3260998"/>
              <a:ext cx="5414673" cy="3146528"/>
              <a:chOff x="582666" y="3108960"/>
              <a:chExt cx="5369246" cy="3146528"/>
            </a:xfrm>
          </p:grpSpPr>
          <p:sp>
            <p:nvSpPr>
              <p:cNvPr id="60" name="모서리가 둥근 직사각형 131">
                <a:extLst>
                  <a:ext uri="{FF2B5EF4-FFF2-40B4-BE49-F238E27FC236}">
                    <a16:creationId xmlns:a16="http://schemas.microsoft.com/office/drawing/2014/main" id="{461FC46F-0A3C-47F8-A90C-76F21B7088B4}"/>
                  </a:ext>
                </a:extLst>
              </p:cNvPr>
              <p:cNvSpPr/>
              <p:nvPr/>
            </p:nvSpPr>
            <p:spPr>
              <a:xfrm>
                <a:off x="589086" y="3109575"/>
                <a:ext cx="5362826" cy="3145913"/>
              </a:xfrm>
              <a:prstGeom prst="roundRect">
                <a:avLst>
                  <a:gd name="adj" fmla="val 7002"/>
                </a:avLst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  <a:effectLst>
                <a:outerShdw blurRad="254000" dist="1270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00"/>
                  </a:spcAft>
                  <a:buClr>
                    <a:srgbClr val="4091CF"/>
                  </a:buClr>
                </a:pPr>
                <a:endParaRPr lang="ko-Kore-KR" altLang="en-US" sz="1200" spc="-20">
                  <a:solidFill>
                    <a:schemeClr val="tx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128E018-3D23-4E45-B717-712C2DF3BB99}"/>
                  </a:ext>
                </a:extLst>
              </p:cNvPr>
              <p:cNvSpPr txBox="1"/>
              <p:nvPr/>
            </p:nvSpPr>
            <p:spPr>
              <a:xfrm>
                <a:off x="1778924" y="3371152"/>
                <a:ext cx="3625406" cy="217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ko-Kore-KR"/>
                </a:defPPr>
                <a:lvl1pPr algn="ctr">
                  <a:spcAft>
                    <a:spcPts val="1000"/>
                  </a:spcAft>
                  <a:defRPr kumimoji="1" sz="2400" spc="-3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 Han Sans Neo Light" panose="020B0300000000000000" pitchFamily="34" charset="-128"/>
                    <a:ea typeface="Spoqa Han Sans Neo Light" panose="020B0300000000000000" pitchFamily="34" charset="-128"/>
                  </a:defRPr>
                </a:lvl1pPr>
              </a:lstStyle>
              <a:p>
                <a:pPr algn="l">
                  <a:spcAft>
                    <a:spcPts val="400"/>
                  </a:spcAft>
                  <a:tabLst>
                    <a:tab pos="216000" algn="l"/>
                  </a:tabLst>
                </a:pPr>
                <a:r>
                  <a:rPr lang="ko-KR" altLang="en-US" sz="1400" b="1" dirty="0" err="1">
                    <a:solidFill>
                      <a:schemeClr val="tx2"/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에셋의</a:t>
                </a:r>
                <a:r>
                  <a:rPr lang="ko-KR" altLang="en-US" sz="1400" b="1" dirty="0">
                    <a:solidFill>
                      <a:schemeClr val="tx2"/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 한계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4AB8EF7-B8CA-4EA8-A1C9-FDABE559E05E}"/>
                  </a:ext>
                </a:extLst>
              </p:cNvPr>
              <p:cNvSpPr txBox="1"/>
              <p:nvPr/>
            </p:nvSpPr>
            <p:spPr>
              <a:xfrm>
                <a:off x="1778924" y="3715857"/>
                <a:ext cx="4172988" cy="648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ko-Kore-KR"/>
                </a:defPPr>
                <a:lvl1pPr algn="ctr">
                  <a:spcAft>
                    <a:spcPts val="1000"/>
                  </a:spcAft>
                  <a:defRPr kumimoji="1" sz="2400" spc="-3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 Han Sans Neo Light" panose="020B0300000000000000" pitchFamily="34" charset="-128"/>
                    <a:ea typeface="Spoqa Han Sans Neo Light" panose="020B0300000000000000" pitchFamily="34" charset="-128"/>
                  </a:defRPr>
                </a:lvl1pPr>
              </a:lstStyle>
              <a:p>
                <a:pPr algn="l">
                  <a:spcAft>
                    <a:spcPts val="500"/>
                  </a:spcAft>
                  <a:tabLst>
                    <a:tab pos="216000" algn="l"/>
                  </a:tabLst>
                </a:pPr>
                <a:r>
                  <a:rPr lang="en-US" altLang="ko-KR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1</a:t>
                </a:r>
                <a:r>
                  <a:rPr lang="ko-KR" altLang="en-US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인 개발을 하다 보면 전공자가 아닌 이상 대부분의 사람들은 모델과 애니메이션을 </a:t>
                </a:r>
                <a:r>
                  <a:rPr lang="ko-KR" altLang="en-US" sz="1100" dirty="0" err="1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에셋으로</a:t>
                </a:r>
                <a:r>
                  <a:rPr lang="ko-KR" altLang="en-US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구매하는 경우가 많습니다</a:t>
                </a:r>
                <a:r>
                  <a:rPr lang="en-US" altLang="ko-KR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  <a:br>
                  <a:rPr lang="en-US" altLang="ko-KR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</a:br>
                <a:r>
                  <a:rPr lang="ko-KR" altLang="en-US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하지만 원하는 애니메이션이 없는 경우가 많아서 애니메이션에 맞춰서</a:t>
                </a:r>
                <a:br>
                  <a:rPr lang="en-US" altLang="ko-KR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</a:br>
                <a:r>
                  <a:rPr lang="ko-KR" altLang="en-US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게임의 방향성이 바뀌기도 합니다</a:t>
                </a:r>
                <a:r>
                  <a:rPr lang="en-US" altLang="ko-KR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  <a:br>
                  <a:rPr lang="en-US" altLang="ko-KR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</a:br>
                <a:endParaRPr lang="en-US" altLang="ko-KR" sz="1100" dirty="0">
                  <a:solidFill>
                    <a:schemeClr val="tx2"/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  <a:p>
                <a:pPr algn="l">
                  <a:spcAft>
                    <a:spcPts val="500"/>
                  </a:spcAft>
                  <a:tabLst>
                    <a:tab pos="216000" algn="l"/>
                  </a:tabLst>
                </a:pPr>
                <a:r>
                  <a:rPr lang="ko-KR" altLang="en-US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현재 유니티는 </a:t>
                </a:r>
                <a:r>
                  <a:rPr lang="en-US" altLang="ko-KR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48</a:t>
                </a:r>
                <a:r>
                  <a:rPr lang="ko-KR" altLang="en-US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개</a:t>
                </a:r>
                <a:r>
                  <a:rPr lang="en-US" altLang="ko-KR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, </a:t>
                </a:r>
                <a:r>
                  <a:rPr lang="ko-KR" altLang="en-US" sz="1100" dirty="0" err="1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언리얼</a:t>
                </a:r>
                <a:r>
                  <a:rPr lang="ko-KR" altLang="en-US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엔진은 </a:t>
                </a:r>
                <a:r>
                  <a:rPr lang="en-US" altLang="ko-KR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10</a:t>
                </a:r>
                <a:r>
                  <a:rPr lang="ko-KR" altLang="en-US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개 미만의 무료 </a:t>
                </a:r>
                <a:r>
                  <a:rPr lang="ko-KR" altLang="en-US" sz="1100" dirty="0" err="1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에셋뿐이</a:t>
                </a:r>
                <a:r>
                  <a:rPr lang="ko-KR" altLang="en-US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없습니다</a:t>
                </a:r>
                <a:r>
                  <a:rPr lang="en-US" altLang="ko-KR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B00AE6E-6503-4DBE-A0DB-33DB4C61C8B4}"/>
                  </a:ext>
                </a:extLst>
              </p:cNvPr>
              <p:cNvGrpSpPr/>
              <p:nvPr/>
            </p:nvGrpSpPr>
            <p:grpSpPr>
              <a:xfrm>
                <a:off x="582666" y="3108960"/>
                <a:ext cx="772317" cy="3146527"/>
                <a:chOff x="4190084" y="1101259"/>
                <a:chExt cx="948734" cy="1673351"/>
              </a:xfrm>
            </p:grpSpPr>
            <p:sp>
              <p:nvSpPr>
                <p:cNvPr id="64" name="양쪽 모서리가 둥근 사각형 135">
                  <a:extLst>
                    <a:ext uri="{FF2B5EF4-FFF2-40B4-BE49-F238E27FC236}">
                      <a16:creationId xmlns:a16="http://schemas.microsoft.com/office/drawing/2014/main" id="{1BC33F7A-B3D6-42AC-B3DC-D861FF764F86}"/>
                    </a:ext>
                  </a:extLst>
                </p:cNvPr>
                <p:cNvSpPr/>
                <p:nvPr/>
              </p:nvSpPr>
              <p:spPr>
                <a:xfrm rot="16200000">
                  <a:off x="3831723" y="1467515"/>
                  <a:ext cx="1673351" cy="940839"/>
                </a:xfrm>
                <a:prstGeom prst="round2SameRect">
                  <a:avLst>
                    <a:gd name="adj1" fmla="val 13411"/>
                    <a:gd name="adj2" fmla="val 0"/>
                  </a:avLst>
                </a:prstGeom>
                <a:solidFill>
                  <a:srgbClr val="3940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11D983D-0D2A-4D16-956F-15A7A69DFF0C}"/>
                    </a:ext>
                  </a:extLst>
                </p:cNvPr>
                <p:cNvSpPr txBox="1"/>
                <p:nvPr/>
              </p:nvSpPr>
              <p:spPr>
                <a:xfrm>
                  <a:off x="4190084" y="1677663"/>
                  <a:ext cx="940841" cy="52021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>
                  <a:defPPr>
                    <a:defRPr lang="ko-Kore-KR"/>
                  </a:defPPr>
                  <a:lvl1pPr algn="ctr">
                    <a:spcAft>
                      <a:spcPts val="1000"/>
                    </a:spcAft>
                    <a:defRPr kumimoji="1" sz="2400" spc="-3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 Han Sans Neo Light" panose="020B0300000000000000" pitchFamily="34" charset="-128"/>
                      <a:ea typeface="Spoqa Han Sans Neo Light" panose="020B0300000000000000" pitchFamily="34" charset="-128"/>
                    </a:defRPr>
                  </a:lvl1pPr>
                </a:lstStyle>
                <a:p>
                  <a:pPr>
                    <a:spcAft>
                      <a:spcPts val="300"/>
                    </a:spcAft>
                    <a:tabLst>
                      <a:tab pos="216000" algn="l"/>
                    </a:tabLst>
                  </a:pPr>
                  <a:r>
                    <a:rPr lang="en-US" altLang="ko-KR" sz="1050" dirty="0">
                      <a:solidFill>
                        <a:schemeClr val="bg1">
                          <a:alpha val="40000"/>
                        </a:schemeClr>
                      </a:solidFill>
                      <a:latin typeface="S-Core Dream 4 Regular" panose="020B0203030302020204" pitchFamily="34" charset="-127"/>
                      <a:ea typeface="S-Core Dream 4 Regular" panose="020B0203030302020204" pitchFamily="34" charset="-127"/>
                    </a:rPr>
                    <a:t>POINT</a:t>
                  </a:r>
                </a:p>
                <a:p>
                  <a:pPr>
                    <a:spcAft>
                      <a:spcPts val="300"/>
                    </a:spcAft>
                    <a:tabLst>
                      <a:tab pos="216000" algn="l"/>
                    </a:tabLst>
                  </a:pPr>
                  <a:r>
                    <a:rPr lang="en-US" altLang="ko-KR" sz="1400" b="1" dirty="0">
                      <a:solidFill>
                        <a:schemeClr val="bg1"/>
                      </a:solidFill>
                      <a:latin typeface="S-Core Dream 7 ExtraBold" panose="020B0503030302020204" pitchFamily="34" charset="-127"/>
                      <a:ea typeface="S-Core Dream 7 ExtraBold" panose="020B0503030302020204" pitchFamily="34" charset="-127"/>
                    </a:rPr>
                    <a:t>01</a:t>
                  </a:r>
                  <a:endParaRPr lang="ko-KR" altLang="en-US" sz="1400" b="1" dirty="0">
                    <a:solidFill>
                      <a:schemeClr val="bg1"/>
                    </a:solidFill>
                    <a:latin typeface="S-Core Dream 7 ExtraBold" panose="020B0503030302020204" pitchFamily="34" charset="-127"/>
                    <a:ea typeface="S-Core Dream 7 ExtraBold" panose="020B0503030302020204" pitchFamily="34" charset="-127"/>
                  </a:endParaRPr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84DF8E-E7FE-4ACC-A8E4-0AAD132C1F99}"/>
                </a:ext>
              </a:extLst>
            </p:cNvPr>
            <p:cNvGrpSpPr/>
            <p:nvPr/>
          </p:nvGrpSpPr>
          <p:grpSpPr>
            <a:xfrm>
              <a:off x="6187807" y="3260998"/>
              <a:ext cx="5416818" cy="3146527"/>
              <a:chOff x="580539" y="3108960"/>
              <a:chExt cx="5371373" cy="3146527"/>
            </a:xfrm>
          </p:grpSpPr>
          <p:sp>
            <p:nvSpPr>
              <p:cNvPr id="50" name="모서리가 둥근 직사각형 159">
                <a:extLst>
                  <a:ext uri="{FF2B5EF4-FFF2-40B4-BE49-F238E27FC236}">
                    <a16:creationId xmlns:a16="http://schemas.microsoft.com/office/drawing/2014/main" id="{9428F9EF-9DC5-4F4F-B9D5-EADA4D6045A5}"/>
                  </a:ext>
                </a:extLst>
              </p:cNvPr>
              <p:cNvSpPr/>
              <p:nvPr/>
            </p:nvSpPr>
            <p:spPr>
              <a:xfrm>
                <a:off x="589086" y="3109575"/>
                <a:ext cx="5362826" cy="3145912"/>
              </a:xfrm>
              <a:prstGeom prst="roundRect">
                <a:avLst>
                  <a:gd name="adj" fmla="val 7002"/>
                </a:avLst>
              </a:prstGeom>
              <a:solidFill>
                <a:schemeClr val="bg1"/>
              </a:solidFill>
              <a:ln>
                <a:solidFill>
                  <a:srgbClr val="39404F"/>
                </a:solidFill>
              </a:ln>
              <a:effectLst>
                <a:outerShdw blurRad="254000" dist="1270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00"/>
                  </a:spcAft>
                  <a:buClr>
                    <a:srgbClr val="4091CF"/>
                  </a:buClr>
                </a:pPr>
                <a:endParaRPr lang="ko-Kore-KR" altLang="en-US" sz="1200" spc="-20">
                  <a:solidFill>
                    <a:schemeClr val="tx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02C97D2-B2D7-4976-8D8E-F0EE99837564}"/>
                  </a:ext>
                </a:extLst>
              </p:cNvPr>
              <p:cNvSpPr txBox="1"/>
              <p:nvPr/>
            </p:nvSpPr>
            <p:spPr>
              <a:xfrm>
                <a:off x="1778924" y="3371152"/>
                <a:ext cx="3625406" cy="217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ko-Kore-KR"/>
                </a:defPPr>
                <a:lvl1pPr algn="ctr">
                  <a:spcAft>
                    <a:spcPts val="1000"/>
                  </a:spcAft>
                  <a:defRPr kumimoji="1" sz="2400" spc="-3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 Han Sans Neo Light" panose="020B0300000000000000" pitchFamily="34" charset="-128"/>
                    <a:ea typeface="Spoqa Han Sans Neo Light" panose="020B0300000000000000" pitchFamily="34" charset="-128"/>
                  </a:defRPr>
                </a:lvl1pPr>
              </a:lstStyle>
              <a:p>
                <a:pPr algn="l">
                  <a:spcAft>
                    <a:spcPts val="400"/>
                  </a:spcAft>
                  <a:tabLst>
                    <a:tab pos="216000" algn="l"/>
                  </a:tabLst>
                </a:pPr>
                <a:r>
                  <a:rPr lang="ko-KR" altLang="en-US" sz="1400" b="1" dirty="0" err="1">
                    <a:solidFill>
                      <a:schemeClr val="bg2">
                        <a:lumMod val="25000"/>
                      </a:schemeClr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에셋의</a:t>
                </a:r>
                <a:r>
                  <a:rPr lang="ko-KR" altLang="en-US" sz="1400" b="1" dirty="0">
                    <a:solidFill>
                      <a:schemeClr val="bg2">
                        <a:lumMod val="25000"/>
                      </a:schemeClr>
                    </a:solidFill>
                    <a:latin typeface="KoPubWorldDotum_Pro Bold" pitchFamily="2" charset="-127"/>
                    <a:ea typeface="KoPubWorldDotum_Pro Bold" pitchFamily="2" charset="-127"/>
                    <a:cs typeface="KoPubWorldDotum_Pro Bold" pitchFamily="2" charset="-127"/>
                  </a:rPr>
                  <a:t> 가격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3B28216-CDAE-406E-BC9D-059E7B3378FF}"/>
                  </a:ext>
                </a:extLst>
              </p:cNvPr>
              <p:cNvSpPr txBox="1"/>
              <p:nvPr/>
            </p:nvSpPr>
            <p:spPr>
              <a:xfrm>
                <a:off x="1778924" y="3715857"/>
                <a:ext cx="4172988" cy="217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ko-Kore-KR"/>
                </a:defPPr>
                <a:lvl1pPr algn="ctr">
                  <a:spcAft>
                    <a:spcPts val="1000"/>
                  </a:spcAft>
                  <a:defRPr kumimoji="1" sz="2400" spc="-3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 Han Sans Neo Light" panose="020B0300000000000000" pitchFamily="34" charset="-128"/>
                    <a:ea typeface="Spoqa Han Sans Neo Light" panose="020B0300000000000000" pitchFamily="34" charset="-128"/>
                  </a:defRPr>
                </a:lvl1pPr>
              </a:lstStyle>
              <a:p>
                <a:pPr algn="l">
                  <a:spcAft>
                    <a:spcPts val="500"/>
                  </a:spcAft>
                  <a:tabLst>
                    <a:tab pos="216000" algn="l"/>
                  </a:tabLst>
                </a:pPr>
                <a:r>
                  <a:rPr lang="en-US" altLang="ko-KR" sz="1100" dirty="0" err="1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Mixamo</a:t>
                </a:r>
                <a:r>
                  <a:rPr lang="ko-KR" altLang="en-US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와 같은 사이트와 </a:t>
                </a:r>
                <a:r>
                  <a:rPr lang="ko-KR" altLang="en-US" sz="1100" dirty="0" err="1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에셋</a:t>
                </a:r>
                <a:r>
                  <a:rPr lang="ko-KR" altLang="en-US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스토어에서 무료로 구할 수도 있지만 </a:t>
                </a:r>
                <a:br>
                  <a:rPr lang="en-US" altLang="ko-KR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</a:br>
                <a:r>
                  <a:rPr lang="ko-KR" altLang="en-US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유료 </a:t>
                </a:r>
                <a:r>
                  <a:rPr lang="ko-KR" altLang="en-US" sz="1100" dirty="0" err="1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에셋에</a:t>
                </a:r>
                <a:r>
                  <a:rPr lang="ko-KR" altLang="en-US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비해 퀄리티와 양이 모두 부족합니다</a:t>
                </a:r>
                <a:r>
                  <a:rPr lang="en-US" altLang="ko-KR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  <a:br>
                  <a:rPr lang="en-US" altLang="ko-KR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</a:br>
                <a:r>
                  <a:rPr lang="ko-KR" altLang="en-US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또한 유료 </a:t>
                </a:r>
                <a:r>
                  <a:rPr lang="ko-KR" altLang="en-US" sz="1100" dirty="0" err="1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에셋들도</a:t>
                </a:r>
                <a:r>
                  <a:rPr lang="ko-KR" altLang="en-US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원하는 애니메이션을 찾다 보면 매우 높은 가격을 </a:t>
                </a:r>
                <a:br>
                  <a:rPr lang="en-US" altLang="ko-KR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</a:br>
                <a:r>
                  <a:rPr lang="ko-KR" altLang="en-US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마주할 수 있습니다</a:t>
                </a:r>
                <a:r>
                  <a:rPr lang="en-US" altLang="ko-KR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  <a:r>
                  <a:rPr lang="ko-KR" altLang="en-US" sz="1100" dirty="0">
                    <a:solidFill>
                      <a:schemeClr val="tx2"/>
                    </a:solidFill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</a:t>
                </a:r>
                <a:endParaRPr lang="en-US" altLang="ko-KR" sz="1100" dirty="0">
                  <a:solidFill>
                    <a:schemeClr val="tx2"/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E40BEA7E-7577-4E0F-AFD1-17FC0356DE62}"/>
                  </a:ext>
                </a:extLst>
              </p:cNvPr>
              <p:cNvGrpSpPr/>
              <p:nvPr/>
            </p:nvGrpSpPr>
            <p:grpSpPr>
              <a:xfrm>
                <a:off x="580539" y="3108960"/>
                <a:ext cx="774447" cy="3145912"/>
                <a:chOff x="4187468" y="1101259"/>
                <a:chExt cx="951350" cy="1673024"/>
              </a:xfrm>
            </p:grpSpPr>
            <p:sp>
              <p:nvSpPr>
                <p:cNvPr id="58" name="양쪽 모서리가 둥근 사각형 163">
                  <a:extLst>
                    <a:ext uri="{FF2B5EF4-FFF2-40B4-BE49-F238E27FC236}">
                      <a16:creationId xmlns:a16="http://schemas.microsoft.com/office/drawing/2014/main" id="{51A70397-F671-4DA6-ADA0-B79C27093B93}"/>
                    </a:ext>
                  </a:extLst>
                </p:cNvPr>
                <p:cNvSpPr/>
                <p:nvPr/>
              </p:nvSpPr>
              <p:spPr>
                <a:xfrm rot="16200000">
                  <a:off x="3831887" y="1467351"/>
                  <a:ext cx="1673024" cy="940839"/>
                </a:xfrm>
                <a:prstGeom prst="round2SameRect">
                  <a:avLst>
                    <a:gd name="adj1" fmla="val 13411"/>
                    <a:gd name="adj2" fmla="val 0"/>
                  </a:avLst>
                </a:prstGeom>
                <a:solidFill>
                  <a:srgbClr val="3940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A1A8806-8E54-43EA-9F5C-1A33B18E2986}"/>
                    </a:ext>
                  </a:extLst>
                </p:cNvPr>
                <p:cNvSpPr txBox="1"/>
                <p:nvPr/>
              </p:nvSpPr>
              <p:spPr>
                <a:xfrm>
                  <a:off x="4187468" y="1677663"/>
                  <a:ext cx="940840" cy="52021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>
                  <a:defPPr>
                    <a:defRPr lang="ko-Kore-KR"/>
                  </a:defPPr>
                  <a:lvl1pPr algn="ctr">
                    <a:spcAft>
                      <a:spcPts val="1000"/>
                    </a:spcAft>
                    <a:defRPr kumimoji="1" sz="2400" spc="-3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 Han Sans Neo Light" panose="020B0300000000000000" pitchFamily="34" charset="-128"/>
                      <a:ea typeface="Spoqa Han Sans Neo Light" panose="020B0300000000000000" pitchFamily="34" charset="-128"/>
                    </a:defRPr>
                  </a:lvl1pPr>
                </a:lstStyle>
                <a:p>
                  <a:pPr>
                    <a:spcAft>
                      <a:spcPts val="300"/>
                    </a:spcAft>
                    <a:tabLst>
                      <a:tab pos="216000" algn="l"/>
                    </a:tabLst>
                  </a:pPr>
                  <a:r>
                    <a:rPr lang="en-US" altLang="ko-KR" sz="1050" dirty="0">
                      <a:solidFill>
                        <a:schemeClr val="bg1">
                          <a:alpha val="40000"/>
                        </a:schemeClr>
                      </a:solidFill>
                      <a:latin typeface="S-Core Dream 4 Regular" panose="020B0203030302020204" pitchFamily="34" charset="-127"/>
                      <a:ea typeface="S-Core Dream 4 Regular" panose="020B0203030302020204" pitchFamily="34" charset="-127"/>
                    </a:rPr>
                    <a:t>POINT</a:t>
                  </a:r>
                </a:p>
                <a:p>
                  <a:pPr>
                    <a:spcAft>
                      <a:spcPts val="300"/>
                    </a:spcAft>
                    <a:tabLst>
                      <a:tab pos="216000" algn="l"/>
                    </a:tabLst>
                  </a:pPr>
                  <a:r>
                    <a:rPr lang="en-US" altLang="ko-KR" sz="1400" b="1" dirty="0">
                      <a:solidFill>
                        <a:schemeClr val="bg1"/>
                      </a:solidFill>
                      <a:latin typeface="S-Core Dream 7 ExtraBold" panose="020B0503030302020204" pitchFamily="34" charset="-127"/>
                      <a:ea typeface="S-Core Dream 7 ExtraBold" panose="020B0503030302020204" pitchFamily="34" charset="-127"/>
                    </a:rPr>
                    <a:t>02</a:t>
                  </a:r>
                  <a:endParaRPr lang="ko-KR" altLang="en-US" sz="1400" b="1" dirty="0">
                    <a:solidFill>
                      <a:schemeClr val="bg1"/>
                    </a:solidFill>
                    <a:latin typeface="S-Core Dream 7 ExtraBold" panose="020B0503030302020204" pitchFamily="34" charset="-127"/>
                    <a:ea typeface="S-Core Dream 7 ExtraBold" panose="020B0503030302020204" pitchFamily="34" charset="-127"/>
                  </a:endParaRPr>
                </a:p>
              </p:txBody>
            </p:sp>
          </p:grpSp>
        </p:grp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A974732-38A4-4449-BC5F-B7D04DD85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76" y="4902846"/>
            <a:ext cx="3665369" cy="138401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59568C5-4C8E-4B19-A2F8-50B2E5DEC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2"/>
          <a:stretch/>
        </p:blipFill>
        <p:spPr>
          <a:xfrm>
            <a:off x="7319020" y="4146307"/>
            <a:ext cx="1772691" cy="1659916"/>
          </a:xfrm>
          <a:prstGeom prst="rect">
            <a:avLst/>
          </a:prstGeom>
        </p:spPr>
      </p:pic>
      <p:pic>
        <p:nvPicPr>
          <p:cNvPr id="9" name="그림 8" descr="자동장치이(가) 표시된 사진&#10;&#10;자동 생성된 설명">
            <a:extLst>
              <a:ext uri="{FF2B5EF4-FFF2-40B4-BE49-F238E27FC236}">
                <a16:creationId xmlns:a16="http://schemas.microsoft.com/office/drawing/2014/main" id="{4714EFA4-EBDF-44CE-9F51-2D45A3D35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38" y="4134842"/>
            <a:ext cx="1201110" cy="17666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EABAA90-A940-4A95-83A1-A30004F83519}"/>
              </a:ext>
            </a:extLst>
          </p:cNvPr>
          <p:cNvSpPr txBox="1"/>
          <p:nvPr/>
        </p:nvSpPr>
        <p:spPr>
          <a:xfrm>
            <a:off x="2049254" y="1384994"/>
            <a:ext cx="7343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시장 현황 엿보기 좋음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공개된 공짜 모델들이 적음 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289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37B891A-7199-9840-B49F-FB20C8AA6690}"/>
              </a:ext>
            </a:extLst>
          </p:cNvPr>
          <p:cNvSpPr txBox="1"/>
          <p:nvPr/>
        </p:nvSpPr>
        <p:spPr>
          <a:xfrm>
            <a:off x="589083" y="1398341"/>
            <a:ext cx="5659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6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2. </a:t>
            </a:r>
            <a:r>
              <a:rPr lang="ko-KR" altLang="en-US" sz="16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필요성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E8E4BE-FF3C-A440-AA5F-A81F3C5E7C72}"/>
              </a:ext>
            </a:extLst>
          </p:cNvPr>
          <p:cNvSpPr txBox="1"/>
          <p:nvPr/>
        </p:nvSpPr>
        <p:spPr>
          <a:xfrm>
            <a:off x="10228262" y="542281"/>
            <a:ext cx="1376363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r>
              <a:rPr lang="en-US" altLang="ko-KR" sz="900" b="0" i="0" spc="-30" dirty="0">
                <a:solidFill>
                  <a:schemeClr val="bg1">
                    <a:lumMod val="7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Chapter 02 </a:t>
            </a:r>
            <a:r>
              <a:rPr lang="ko-KR" altLang="en-US" sz="900" b="0" i="0" spc="-30" dirty="0">
                <a:solidFill>
                  <a:schemeClr val="bg1">
                    <a:lumMod val="7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배경 및 필요성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D520552-1745-6643-9C39-4D952DC7FB7F}"/>
              </a:ext>
            </a:extLst>
          </p:cNvPr>
          <p:cNvGrpSpPr/>
          <p:nvPr/>
        </p:nvGrpSpPr>
        <p:grpSpPr>
          <a:xfrm>
            <a:off x="589085" y="811135"/>
            <a:ext cx="10923262" cy="532012"/>
            <a:chOff x="589085" y="852852"/>
            <a:chExt cx="10923262" cy="53201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01C979-EE8D-B24A-B719-2B32B01E0A78}"/>
                </a:ext>
              </a:extLst>
            </p:cNvPr>
            <p:cNvSpPr txBox="1"/>
            <p:nvPr userDrawn="1"/>
          </p:nvSpPr>
          <p:spPr>
            <a:xfrm>
              <a:off x="1157941" y="852852"/>
              <a:ext cx="10354406" cy="5232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kumimoji="1" lang="ko-KR" altLang="en-US" sz="2200" b="1" spc="-50" dirty="0">
                  <a:solidFill>
                    <a:schemeClr val="tx2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배경 및 필요성</a:t>
              </a:r>
              <a:endParaRPr kumimoji="1" lang="en-US" altLang="ko-Kore-KR" sz="2200" b="1" spc="-50" dirty="0">
                <a:solidFill>
                  <a:schemeClr val="tx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F04ED38-057A-A644-B68B-F8B5798D24B5}"/>
                </a:ext>
              </a:extLst>
            </p:cNvPr>
            <p:cNvSpPr txBox="1"/>
            <p:nvPr userDrawn="1"/>
          </p:nvSpPr>
          <p:spPr>
            <a:xfrm>
              <a:off x="589085" y="861644"/>
              <a:ext cx="439879" cy="5232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ko-KR" sz="2800" b="1" dirty="0">
                  <a:solidFill>
                    <a:schemeClr val="accent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02</a:t>
              </a:r>
              <a:endParaRPr kumimoji="1" lang="en-US" altLang="ko-Kore-KR" sz="2800" b="1" dirty="0">
                <a:solidFill>
                  <a:schemeClr val="accent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</p:grpSp>
      <p:sp>
        <p:nvSpPr>
          <p:cNvPr id="40" name="모서리가 둥근 직사각형 2">
            <a:extLst>
              <a:ext uri="{FF2B5EF4-FFF2-40B4-BE49-F238E27FC236}">
                <a16:creationId xmlns:a16="http://schemas.microsoft.com/office/drawing/2014/main" id="{B4754590-F580-47B5-8F4C-8ACCD8B68062}"/>
              </a:ext>
            </a:extLst>
          </p:cNvPr>
          <p:cNvSpPr/>
          <p:nvPr/>
        </p:nvSpPr>
        <p:spPr>
          <a:xfrm>
            <a:off x="589084" y="1976895"/>
            <a:ext cx="11013834" cy="4338824"/>
          </a:xfrm>
          <a:prstGeom prst="roundRect">
            <a:avLst>
              <a:gd name="adj" fmla="val 3138"/>
            </a:avLst>
          </a:prstGeom>
          <a:solidFill>
            <a:schemeClr val="bg1"/>
          </a:solidFill>
          <a:ln>
            <a:noFill/>
          </a:ln>
          <a:effectLst>
            <a:outerShdw blurRad="2921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양쪽 모서리가 둥근 사각형 4">
            <a:extLst>
              <a:ext uri="{FF2B5EF4-FFF2-40B4-BE49-F238E27FC236}">
                <a16:creationId xmlns:a16="http://schemas.microsoft.com/office/drawing/2014/main" id="{90548E41-8479-4FC9-B951-8BBE9C82E499}"/>
              </a:ext>
            </a:extLst>
          </p:cNvPr>
          <p:cNvSpPr/>
          <p:nvPr/>
        </p:nvSpPr>
        <p:spPr>
          <a:xfrm>
            <a:off x="589082" y="1985687"/>
            <a:ext cx="11015545" cy="482138"/>
          </a:xfrm>
          <a:prstGeom prst="round2SameRect">
            <a:avLst>
              <a:gd name="adj1" fmla="val 18966"/>
              <a:gd name="adj2" fmla="val 0"/>
            </a:avLst>
          </a:prstGeom>
          <a:solidFill>
            <a:srgbClr val="39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662393-A769-4F1E-8884-77424507D481}"/>
              </a:ext>
            </a:extLst>
          </p:cNvPr>
          <p:cNvSpPr txBox="1"/>
          <p:nvPr/>
        </p:nvSpPr>
        <p:spPr>
          <a:xfrm>
            <a:off x="4942810" y="2122853"/>
            <a:ext cx="2611898" cy="2078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100"/>
              </a:spcAft>
              <a:buClr>
                <a:srgbClr val="4091CF"/>
              </a:buClr>
            </a:pPr>
            <a:r>
              <a:rPr lang="en-US" altLang="ko-KR" sz="1500" b="1" spc="-20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1</a:t>
            </a:r>
            <a:r>
              <a:rPr lang="ko-KR" altLang="en-US" sz="1500" b="1" spc="-20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인 개발자 관점에서의 필요성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7C189FB-D536-4CED-819B-3C65A5FCC469}"/>
              </a:ext>
            </a:extLst>
          </p:cNvPr>
          <p:cNvGrpSpPr/>
          <p:nvPr/>
        </p:nvGrpSpPr>
        <p:grpSpPr>
          <a:xfrm>
            <a:off x="952994" y="2682520"/>
            <a:ext cx="4818642" cy="3364345"/>
            <a:chOff x="2108436" y="2909455"/>
            <a:chExt cx="2578844" cy="3364345"/>
          </a:xfrm>
        </p:grpSpPr>
        <p:sp>
          <p:nvSpPr>
            <p:cNvPr id="29" name="모서리가 둥근 직사각형 52">
              <a:extLst>
                <a:ext uri="{FF2B5EF4-FFF2-40B4-BE49-F238E27FC236}">
                  <a16:creationId xmlns:a16="http://schemas.microsoft.com/office/drawing/2014/main" id="{43C20302-B551-49EA-AC4C-E38540BAF1B5}"/>
                </a:ext>
              </a:extLst>
            </p:cNvPr>
            <p:cNvSpPr/>
            <p:nvPr/>
          </p:nvSpPr>
          <p:spPr>
            <a:xfrm>
              <a:off x="2108436" y="2909455"/>
              <a:ext cx="2578844" cy="3364345"/>
            </a:xfrm>
            <a:prstGeom prst="roundRect">
              <a:avLst>
                <a:gd name="adj" fmla="val 4075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algn="ctr" rotWithShape="0">
                <a:schemeClr val="tx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13384C-133A-45EC-B760-1D384668CFE4}"/>
                </a:ext>
              </a:extLst>
            </p:cNvPr>
            <p:cNvSpPr txBox="1"/>
            <p:nvPr/>
          </p:nvSpPr>
          <p:spPr>
            <a:xfrm>
              <a:off x="2547003" y="3164350"/>
              <a:ext cx="1701711" cy="2055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ore-KR"/>
              </a:defPPr>
              <a:lvl1pPr algn="ctr">
                <a:spcAft>
                  <a:spcPts val="200"/>
                </a:spcAft>
                <a:defRPr sz="1600" b="1" spc="-30">
                  <a:ln>
                    <a:solidFill>
                      <a:srgbClr val="4091CF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KoPubWorldDotum_Pro Bold" pitchFamily="2" charset="-127"/>
                  <a:ea typeface="KoPubWorldDotum_Pro Bold" pitchFamily="2" charset="-127"/>
                </a:defRPr>
              </a:lvl1pPr>
            </a:lstStyle>
            <a:p>
              <a:r>
                <a:rPr lang="ko-KR" altLang="en-US" sz="1400" dirty="0">
                  <a:ln>
                    <a:noFill/>
                  </a:ln>
                  <a:cs typeface="KoPubWorldDotum_Pro Bold" pitchFamily="2" charset="-127"/>
                </a:rPr>
                <a:t>모션 캡처의 필요성</a:t>
              </a:r>
            </a:p>
          </p:txBody>
        </p:sp>
        <p:cxnSp>
          <p:nvCxnSpPr>
            <p:cNvPr id="34" name="직선 연결선[R] 6">
              <a:extLst>
                <a:ext uri="{FF2B5EF4-FFF2-40B4-BE49-F238E27FC236}">
                  <a16:creationId xmlns:a16="http://schemas.microsoft.com/office/drawing/2014/main" id="{51D59F51-2F2E-43A1-A8DE-728C259792E3}"/>
                </a:ext>
              </a:extLst>
            </p:cNvPr>
            <p:cNvCxnSpPr>
              <a:cxnSpLocks/>
            </p:cNvCxnSpPr>
            <p:nvPr/>
          </p:nvCxnSpPr>
          <p:spPr>
            <a:xfrm>
              <a:off x="3266558" y="3565467"/>
              <a:ext cx="262598" cy="0"/>
            </a:xfrm>
            <a:prstGeom prst="line">
              <a:avLst/>
            </a:prstGeom>
            <a:ln w="317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8792530-A54B-4900-83F3-E2ECB9138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941" y="3433731"/>
            <a:ext cx="2867025" cy="1600200"/>
          </a:xfrm>
          <a:prstGeom prst="rect">
            <a:avLst/>
          </a:prstGeom>
        </p:spPr>
      </p:pic>
      <p:pic>
        <p:nvPicPr>
          <p:cNvPr id="6" name="그림 5" descr="실외, 스포츠, 스키타기이(가) 표시된 사진&#10;&#10;자동 생성된 설명">
            <a:extLst>
              <a:ext uri="{FF2B5EF4-FFF2-40B4-BE49-F238E27FC236}">
                <a16:creationId xmlns:a16="http://schemas.microsoft.com/office/drawing/2014/main" id="{A7BB95BD-1F8A-4BCD-BA09-603D60FE3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205" y="4184942"/>
            <a:ext cx="2857500" cy="1600200"/>
          </a:xfrm>
          <a:prstGeom prst="rect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F169F629-071C-4D8D-8173-5DC51012A875}"/>
              </a:ext>
            </a:extLst>
          </p:cNvPr>
          <p:cNvGrpSpPr/>
          <p:nvPr/>
        </p:nvGrpSpPr>
        <p:grpSpPr>
          <a:xfrm>
            <a:off x="6420364" y="2682519"/>
            <a:ext cx="4818642" cy="3364345"/>
            <a:chOff x="2108436" y="2909455"/>
            <a:chExt cx="2578844" cy="3364345"/>
          </a:xfrm>
        </p:grpSpPr>
        <p:sp>
          <p:nvSpPr>
            <p:cNvPr id="107" name="모서리가 둥근 직사각형 52">
              <a:extLst>
                <a:ext uri="{FF2B5EF4-FFF2-40B4-BE49-F238E27FC236}">
                  <a16:creationId xmlns:a16="http://schemas.microsoft.com/office/drawing/2014/main" id="{8A597396-5B4F-4C6B-AFFB-D118E60D0D17}"/>
                </a:ext>
              </a:extLst>
            </p:cNvPr>
            <p:cNvSpPr/>
            <p:nvPr/>
          </p:nvSpPr>
          <p:spPr>
            <a:xfrm>
              <a:off x="2108436" y="2909455"/>
              <a:ext cx="2578844" cy="3364345"/>
            </a:xfrm>
            <a:prstGeom prst="roundRect">
              <a:avLst>
                <a:gd name="adj" fmla="val 4075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algn="ctr" rotWithShape="0">
                <a:schemeClr val="tx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3B49DAB-47F4-43D6-8ED6-7D9DED5F521C}"/>
                </a:ext>
              </a:extLst>
            </p:cNvPr>
            <p:cNvSpPr txBox="1"/>
            <p:nvPr/>
          </p:nvSpPr>
          <p:spPr>
            <a:xfrm>
              <a:off x="2547003" y="3164350"/>
              <a:ext cx="1701711" cy="2055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ore-KR"/>
              </a:defPPr>
              <a:lvl1pPr algn="ctr">
                <a:spcAft>
                  <a:spcPts val="200"/>
                </a:spcAft>
                <a:defRPr sz="1600" b="1" spc="-30">
                  <a:ln>
                    <a:solidFill>
                      <a:srgbClr val="4091CF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KoPubWorldDotum_Pro Bold" pitchFamily="2" charset="-127"/>
                  <a:ea typeface="KoPubWorldDotum_Pro Bold" pitchFamily="2" charset="-127"/>
                </a:defRPr>
              </a:lvl1pPr>
            </a:lstStyle>
            <a:p>
              <a:r>
                <a:rPr lang="ko-KR" altLang="en-US" sz="1400" dirty="0">
                  <a:ln>
                    <a:noFill/>
                  </a:ln>
                  <a:cs typeface="KoPubWorldDotum_Pro Bold" pitchFamily="2" charset="-127"/>
                </a:rPr>
                <a:t>새로운 모션 캡쳐의 필요성</a:t>
              </a:r>
            </a:p>
          </p:txBody>
        </p:sp>
        <p:cxnSp>
          <p:nvCxnSpPr>
            <p:cNvPr id="110" name="직선 연결선[R] 6">
              <a:extLst>
                <a:ext uri="{FF2B5EF4-FFF2-40B4-BE49-F238E27FC236}">
                  <a16:creationId xmlns:a16="http://schemas.microsoft.com/office/drawing/2014/main" id="{4F8F4092-3C26-47C7-83FA-8E805C4CB586}"/>
                </a:ext>
              </a:extLst>
            </p:cNvPr>
            <p:cNvCxnSpPr>
              <a:cxnSpLocks/>
            </p:cNvCxnSpPr>
            <p:nvPr/>
          </p:nvCxnSpPr>
          <p:spPr>
            <a:xfrm>
              <a:off x="3266558" y="3565467"/>
              <a:ext cx="262598" cy="0"/>
            </a:xfrm>
            <a:prstGeom prst="line">
              <a:avLst/>
            </a:prstGeom>
            <a:ln w="317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1249EAF-8ADB-4D3D-913F-169FA5724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601" y="4472796"/>
            <a:ext cx="3120458" cy="112227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B2F34B5-BC4F-481D-A3A2-0866F17DB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950" y="3323860"/>
            <a:ext cx="2170088" cy="11058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BACCA9-A5F5-4420-9D59-7CC974EF9D58}"/>
              </a:ext>
            </a:extLst>
          </p:cNvPr>
          <p:cNvSpPr txBox="1"/>
          <p:nvPr/>
        </p:nvSpPr>
        <p:spPr>
          <a:xfrm>
            <a:off x="1693338" y="1368288"/>
            <a:ext cx="10806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필요성이 아니라 시장 현황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!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모션 모델을 스스로 만들고자 하나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장비가 비쌈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198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0B3D59-C709-2842-AB11-E5949DB34395}"/>
              </a:ext>
            </a:extLst>
          </p:cNvPr>
          <p:cNvGrpSpPr/>
          <p:nvPr/>
        </p:nvGrpSpPr>
        <p:grpSpPr>
          <a:xfrm>
            <a:off x="589085" y="811135"/>
            <a:ext cx="10923262" cy="532012"/>
            <a:chOff x="589085" y="852852"/>
            <a:chExt cx="10923262" cy="53201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B5B2D3-618F-8346-904F-7B8561C480B1}"/>
                </a:ext>
              </a:extLst>
            </p:cNvPr>
            <p:cNvSpPr txBox="1"/>
            <p:nvPr userDrawn="1"/>
          </p:nvSpPr>
          <p:spPr>
            <a:xfrm>
              <a:off x="1157941" y="852852"/>
              <a:ext cx="10354406" cy="5232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kumimoji="1" lang="ko-KR" altLang="en-US" sz="2200" b="1" spc="-50" dirty="0">
                  <a:solidFill>
                    <a:schemeClr val="tx2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작품의 차별성</a:t>
              </a:r>
              <a:endParaRPr kumimoji="1" lang="en-US" altLang="ko-Kore-KR" sz="2200" b="1" spc="-50" dirty="0">
                <a:solidFill>
                  <a:schemeClr val="tx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9069E29-BEB4-364E-99F3-1DEBCD8E4737}"/>
                </a:ext>
              </a:extLst>
            </p:cNvPr>
            <p:cNvSpPr txBox="1"/>
            <p:nvPr userDrawn="1"/>
          </p:nvSpPr>
          <p:spPr>
            <a:xfrm>
              <a:off x="589085" y="861644"/>
              <a:ext cx="439879" cy="5232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ko-KR" sz="2800" b="1">
                  <a:solidFill>
                    <a:schemeClr val="accent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03</a:t>
              </a:r>
              <a:endParaRPr kumimoji="1" lang="en-US" altLang="ko-Kore-KR" sz="2800" b="1">
                <a:solidFill>
                  <a:schemeClr val="accent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AE8E4BE-FF3C-A440-AA5F-A81F3C5E7C72}"/>
              </a:ext>
            </a:extLst>
          </p:cNvPr>
          <p:cNvSpPr txBox="1"/>
          <p:nvPr/>
        </p:nvSpPr>
        <p:spPr>
          <a:xfrm>
            <a:off x="10228262" y="542281"/>
            <a:ext cx="1376363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r>
              <a:rPr lang="en-US" altLang="ko-KR" sz="900" b="0" i="0" spc="-30" dirty="0">
                <a:solidFill>
                  <a:schemeClr val="bg1">
                    <a:lumMod val="7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Chapter 03 </a:t>
            </a:r>
            <a:r>
              <a:rPr lang="ko-KR" altLang="en-US" sz="900" b="0" i="0" spc="-30" dirty="0">
                <a:solidFill>
                  <a:schemeClr val="bg1">
                    <a:lumMod val="7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작품의 차별성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DA89B7-9434-B741-AD75-DCC95AF75E99}"/>
              </a:ext>
            </a:extLst>
          </p:cNvPr>
          <p:cNvSpPr txBox="1"/>
          <p:nvPr/>
        </p:nvSpPr>
        <p:spPr>
          <a:xfrm>
            <a:off x="2871400" y="1701039"/>
            <a:ext cx="6449201" cy="82073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Aft>
                <a:spcPts val="400"/>
              </a:spcAft>
            </a:pPr>
            <a:r>
              <a:rPr lang="ko-KR" altLang="en-US" sz="2200" spc="-30" dirty="0">
                <a:solidFill>
                  <a:srgbClr val="FF0000"/>
                </a:solidFill>
                <a:latin typeface="KoPubWorldDotum_Pro Light" pitchFamily="2" charset="-127"/>
                <a:ea typeface="KoPubWorldDotum_Pro Light" pitchFamily="2" charset="-127"/>
              </a:rPr>
              <a:t>기존의 프로그램의 </a:t>
            </a:r>
            <a:r>
              <a:rPr lang="ko-KR" altLang="en-US" sz="2200" b="1" spc="-30" dirty="0">
                <a:solidFill>
                  <a:schemeClr val="accent1"/>
                </a:solidFill>
                <a:latin typeface="KoPubWorldDotum_Pro Bold" pitchFamily="2" charset="-127"/>
                <a:ea typeface="KoPubWorldDotum_Pro Bold" pitchFamily="2" charset="-127"/>
              </a:rPr>
              <a:t>문제점을 보완</a:t>
            </a:r>
            <a:r>
              <a:rPr lang="ko-KR" altLang="en-US" sz="22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하고</a:t>
            </a:r>
            <a:endParaRPr lang="en-US" altLang="ko-KR" sz="2200" spc="-30" dirty="0">
              <a:solidFill>
                <a:schemeClr val="tx2"/>
              </a:solidFill>
              <a:latin typeface="KoPubWorldDotum_Pro Light" pitchFamily="2" charset="-127"/>
              <a:ea typeface="KoPubWorldDotum_Pro Light" pitchFamily="2" charset="-127"/>
            </a:endParaRPr>
          </a:p>
          <a:p>
            <a:pPr algn="ctr">
              <a:spcAft>
                <a:spcPts val="400"/>
              </a:spcAft>
            </a:pPr>
            <a:r>
              <a:rPr lang="ko-KR" altLang="en-US" sz="22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앞으로의 </a:t>
            </a:r>
            <a:r>
              <a:rPr lang="ko-KR" altLang="en-US" sz="2200" b="1" spc="-30" dirty="0">
                <a:solidFill>
                  <a:schemeClr val="accent1"/>
                </a:solidFill>
                <a:latin typeface="KoPubWorldDotum_Pro Bold" pitchFamily="2" charset="-127"/>
                <a:ea typeface="KoPubWorldDotum_Pro Bold" pitchFamily="2" charset="-127"/>
              </a:rPr>
              <a:t>문제점을 예측</a:t>
            </a:r>
            <a:r>
              <a:rPr lang="ko-KR" altLang="en-US" sz="22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하여 최적의 소프트웨어에 도전합니다</a:t>
            </a:r>
            <a:r>
              <a:rPr lang="en-US" altLang="ko-KR" sz="2200" spc="-30" dirty="0">
                <a:solidFill>
                  <a:schemeClr val="tx2"/>
                </a:solidFill>
                <a:latin typeface="KoPubWorldDotum_Pro Light" pitchFamily="2" charset="-127"/>
                <a:ea typeface="KoPubWorldDotum_Pro Light" pitchFamily="2" charset="-127"/>
              </a:rPr>
              <a:t>.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411C7A0-D65D-1B47-B4E7-825B978D2252}"/>
              </a:ext>
            </a:extLst>
          </p:cNvPr>
          <p:cNvSpPr/>
          <p:nvPr/>
        </p:nvSpPr>
        <p:spPr>
          <a:xfrm>
            <a:off x="589083" y="2821709"/>
            <a:ext cx="5440057" cy="3452091"/>
          </a:xfrm>
          <a:prstGeom prst="roundRect">
            <a:avLst>
              <a:gd name="adj" fmla="val 3138"/>
            </a:avLst>
          </a:prstGeom>
          <a:solidFill>
            <a:schemeClr val="bg1"/>
          </a:solidFill>
          <a:ln>
            <a:noFill/>
          </a:ln>
          <a:effectLst>
            <a:outerShdw blurRad="2921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28D12EA6-F950-F247-B2BB-3858F5F197F4}"/>
              </a:ext>
            </a:extLst>
          </p:cNvPr>
          <p:cNvSpPr/>
          <p:nvPr/>
        </p:nvSpPr>
        <p:spPr>
          <a:xfrm>
            <a:off x="589083" y="2821710"/>
            <a:ext cx="5440057" cy="482138"/>
          </a:xfrm>
          <a:prstGeom prst="round2SameRect">
            <a:avLst>
              <a:gd name="adj1" fmla="val 18966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C993E9-2714-9B4A-93FC-922AD5D2F282}"/>
              </a:ext>
            </a:extLst>
          </p:cNvPr>
          <p:cNvSpPr txBox="1"/>
          <p:nvPr/>
        </p:nvSpPr>
        <p:spPr>
          <a:xfrm>
            <a:off x="2600782" y="2958876"/>
            <a:ext cx="1416658" cy="2078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100"/>
              </a:spcAft>
              <a:buClr>
                <a:srgbClr val="4091CF"/>
              </a:buClr>
            </a:pPr>
            <a:r>
              <a:rPr lang="ko-KR" altLang="en-US" sz="1500" b="1" spc="-20" dirty="0">
                <a:solidFill>
                  <a:srgbClr val="FF000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기존 사용 프로그램 문제점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BCE9633-43C1-9C4B-B712-A1987F00B113}"/>
              </a:ext>
            </a:extLst>
          </p:cNvPr>
          <p:cNvSpPr/>
          <p:nvPr/>
        </p:nvSpPr>
        <p:spPr>
          <a:xfrm>
            <a:off x="6164568" y="2821709"/>
            <a:ext cx="5440057" cy="3452091"/>
          </a:xfrm>
          <a:prstGeom prst="roundRect">
            <a:avLst>
              <a:gd name="adj" fmla="val 3138"/>
            </a:avLst>
          </a:prstGeom>
          <a:solidFill>
            <a:schemeClr val="bg1"/>
          </a:solidFill>
          <a:ln>
            <a:noFill/>
          </a:ln>
          <a:effectLst>
            <a:outerShdw blurRad="2921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양쪽 모서리가 둥근 사각형 36">
            <a:extLst>
              <a:ext uri="{FF2B5EF4-FFF2-40B4-BE49-F238E27FC236}">
                <a16:creationId xmlns:a16="http://schemas.microsoft.com/office/drawing/2014/main" id="{96B012B2-04BD-934A-9704-8408B5B76BE7}"/>
              </a:ext>
            </a:extLst>
          </p:cNvPr>
          <p:cNvSpPr/>
          <p:nvPr/>
        </p:nvSpPr>
        <p:spPr>
          <a:xfrm>
            <a:off x="6164568" y="2821710"/>
            <a:ext cx="5440057" cy="482138"/>
          </a:xfrm>
          <a:prstGeom prst="round2SameRect">
            <a:avLst>
              <a:gd name="adj1" fmla="val 18966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DFA35-A1D8-464E-99E6-278DB05A08B5}"/>
              </a:ext>
            </a:extLst>
          </p:cNvPr>
          <p:cNvSpPr txBox="1"/>
          <p:nvPr/>
        </p:nvSpPr>
        <p:spPr>
          <a:xfrm>
            <a:off x="8176267" y="2958876"/>
            <a:ext cx="1416658" cy="2078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100"/>
              </a:spcAft>
              <a:buClr>
                <a:srgbClr val="4091CF"/>
              </a:buClr>
            </a:pPr>
            <a:r>
              <a:rPr lang="ko-KR" altLang="en-US" sz="1500" b="1" spc="-20" dirty="0">
                <a:solidFill>
                  <a:srgbClr val="FF000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기존 사용 프로그램 </a:t>
            </a:r>
            <a:r>
              <a:rPr lang="ko-KR" altLang="en-US" sz="1500" b="1" spc="-20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문제점 해결 방안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C8C2ED-D923-0A4D-82ED-44654FB7E605}"/>
              </a:ext>
            </a:extLst>
          </p:cNvPr>
          <p:cNvGrpSpPr/>
          <p:nvPr/>
        </p:nvGrpSpPr>
        <p:grpSpPr>
          <a:xfrm>
            <a:off x="882627" y="3546362"/>
            <a:ext cx="10395389" cy="2459984"/>
            <a:chOff x="882627" y="3538049"/>
            <a:chExt cx="10395389" cy="245998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1F46F02-6C87-8740-A45E-BA9AB330DF4B}"/>
                </a:ext>
              </a:extLst>
            </p:cNvPr>
            <p:cNvGrpSpPr/>
            <p:nvPr/>
          </p:nvGrpSpPr>
          <p:grpSpPr>
            <a:xfrm>
              <a:off x="882627" y="3538049"/>
              <a:ext cx="4819904" cy="2459984"/>
              <a:chOff x="882627" y="3490482"/>
              <a:chExt cx="4819904" cy="2459984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6FB038F2-68DC-494B-B731-C0960794DE0D}"/>
                  </a:ext>
                </a:extLst>
              </p:cNvPr>
              <p:cNvGrpSpPr/>
              <p:nvPr/>
            </p:nvGrpSpPr>
            <p:grpSpPr>
              <a:xfrm>
                <a:off x="882627" y="3490482"/>
                <a:ext cx="4819904" cy="650119"/>
                <a:chOff x="882627" y="3490482"/>
                <a:chExt cx="4819904" cy="650119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44101FD2-2EC5-3341-9496-CEAD5EBE34D2}"/>
                    </a:ext>
                  </a:extLst>
                </p:cNvPr>
                <p:cNvSpPr/>
                <p:nvPr/>
              </p:nvSpPr>
              <p:spPr>
                <a:xfrm>
                  <a:off x="882627" y="3490482"/>
                  <a:ext cx="229450" cy="22945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0" rtlCol="0" anchor="ctr"/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b="1" spc="-30" dirty="0">
                      <a:solidFill>
                        <a:schemeClr val="bg1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rPr>
                    <a:t>01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8C5DEF-97B3-8A48-8001-1793D07BB8A7}"/>
                    </a:ext>
                  </a:extLst>
                </p:cNvPr>
                <p:cNvSpPr txBox="1"/>
                <p:nvPr/>
              </p:nvSpPr>
              <p:spPr>
                <a:xfrm>
                  <a:off x="1184124" y="3522093"/>
                  <a:ext cx="1416658" cy="1662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Aft>
                      <a:spcPts val="100"/>
                    </a:spcAft>
                    <a:buClr>
                      <a:srgbClr val="4091CF"/>
                    </a:buClr>
                  </a:pPr>
                  <a:r>
                    <a:rPr lang="ko-KR" altLang="en-US" sz="1300" b="1" spc="-20" dirty="0">
                      <a:solidFill>
                        <a:srgbClr val="FF0000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rPr>
                    <a:t>기존 사용 프로그램의 </a:t>
                  </a:r>
                  <a:r>
                    <a:rPr lang="ko-KR" altLang="en-US" sz="1300" b="1" spc="-20" dirty="0">
                      <a:solidFill>
                        <a:schemeClr val="tx2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rPr>
                    <a:t>첫 번째 문제점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0A88AF5-F0B8-0343-A439-E0B777E04AED}"/>
                    </a:ext>
                  </a:extLst>
                </p:cNvPr>
                <p:cNvSpPr txBox="1"/>
                <p:nvPr/>
              </p:nvSpPr>
              <p:spPr>
                <a:xfrm>
                  <a:off x="1184124" y="3799493"/>
                  <a:ext cx="4518407" cy="341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noAutofit/>
                </a:bodyPr>
                <a:lstStyle>
                  <a:defPPr>
                    <a:defRPr lang="ko-Kore-KR"/>
                  </a:defPPr>
                  <a:lvl1pPr algn="ctr">
                    <a:spcAft>
                      <a:spcPts val="300"/>
                    </a:spcAft>
                    <a:buClr>
                      <a:srgbClr val="4091CF"/>
                    </a:buClr>
                    <a:defRPr sz="950" spc="-20">
                      <a:ln>
                        <a:solidFill>
                          <a:srgbClr val="4091CF">
                            <a:alpha val="0"/>
                          </a:srgbClr>
                        </a:solidFill>
                      </a:ln>
                      <a:solidFill>
                        <a:schemeClr val="tx2"/>
                      </a:solidFill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defRPr>
                  </a:lvl1pPr>
                </a:lstStyle>
                <a:p>
                  <a:pPr marL="90000" indent="-90000" algn="l">
                    <a:spcAft>
                      <a:spcPts val="400"/>
                    </a:spcAft>
                    <a:buClr>
                      <a:schemeClr val="tx2">
                        <a:lumMod val="60000"/>
                        <a:lumOff val="40000"/>
                      </a:schemeClr>
                    </a:buClr>
                    <a:buFont typeface="Arial" panose="020B0604020202020204" pitchFamily="34" charset="0"/>
                    <a:buChar char="•"/>
                  </a:pPr>
                  <a:r>
                    <a:rPr lang="ko-KR" altLang="en-US" sz="1050" dirty="0">
                      <a:ln>
                        <a:noFill/>
                      </a:ln>
                      <a:latin typeface="KoPubWorldDotum_Pro Light" pitchFamily="2" charset="-127"/>
                      <a:ea typeface="KoPubWorldDotum_Pro Light" pitchFamily="2" charset="-127"/>
                      <a:cs typeface="KoPubWorldDotum_Pro Light" pitchFamily="2" charset="-127"/>
                    </a:rPr>
                    <a:t>비싼 모션 캡쳐 장비들</a:t>
                  </a:r>
                  <a:endParaRPr lang="en-US" altLang="ko-KR" sz="1050" dirty="0">
                    <a:ln>
                      <a:noFill/>
                    </a:ln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endParaRPr>
                </a:p>
                <a:p>
                  <a:pPr marL="90000" indent="-90000" algn="l">
                    <a:spcAft>
                      <a:spcPts val="400"/>
                    </a:spcAft>
                    <a:buClr>
                      <a:schemeClr val="tx2">
                        <a:lumMod val="60000"/>
                        <a:lumOff val="40000"/>
                      </a:schemeClr>
                    </a:buClr>
                    <a:buFont typeface="Arial" panose="020B0604020202020204" pitchFamily="34" charset="0"/>
                    <a:buChar char="•"/>
                  </a:pPr>
                  <a:endParaRPr lang="ko-KR" altLang="en-US" sz="1050" dirty="0">
                    <a:ln>
                      <a:noFill/>
                    </a:ln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endParaRPr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6F299C5D-9E74-B74A-8828-4B0F63D0BB89}"/>
                  </a:ext>
                </a:extLst>
              </p:cNvPr>
              <p:cNvGrpSpPr/>
              <p:nvPr/>
            </p:nvGrpSpPr>
            <p:grpSpPr>
              <a:xfrm>
                <a:off x="882627" y="4411220"/>
                <a:ext cx="4819904" cy="650119"/>
                <a:chOff x="882627" y="4678339"/>
                <a:chExt cx="4819904" cy="650119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78E31EE-9702-124D-A474-0A8E229C0CF6}"/>
                    </a:ext>
                  </a:extLst>
                </p:cNvPr>
                <p:cNvSpPr/>
                <p:nvPr/>
              </p:nvSpPr>
              <p:spPr>
                <a:xfrm>
                  <a:off x="882627" y="4678339"/>
                  <a:ext cx="229450" cy="22945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0" rtlCol="0" anchor="ctr"/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b="1" spc="-30" dirty="0">
                      <a:solidFill>
                        <a:schemeClr val="bg1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rPr>
                    <a:t>02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F5EA0F4-7030-3D4A-B59F-255B865CFA0F}"/>
                    </a:ext>
                  </a:extLst>
                </p:cNvPr>
                <p:cNvSpPr txBox="1"/>
                <p:nvPr/>
              </p:nvSpPr>
              <p:spPr>
                <a:xfrm>
                  <a:off x="1184124" y="4709950"/>
                  <a:ext cx="1416658" cy="1662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Aft>
                      <a:spcPts val="100"/>
                    </a:spcAft>
                    <a:buClr>
                      <a:srgbClr val="4091CF"/>
                    </a:buClr>
                  </a:pPr>
                  <a:r>
                    <a:rPr lang="ko-KR" altLang="en-US" sz="1300" b="1" spc="-20" dirty="0">
                      <a:solidFill>
                        <a:srgbClr val="FF0000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rPr>
                    <a:t>기존 사용 프로그램의 </a:t>
                  </a:r>
                  <a:r>
                    <a:rPr lang="ko-KR" altLang="en-US" sz="1300" b="1" spc="-20" dirty="0">
                      <a:solidFill>
                        <a:schemeClr val="tx2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rPr>
                    <a:t>두 번째 문제점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E0D0E59-4B31-C247-8A64-79F29E4C2F56}"/>
                    </a:ext>
                  </a:extLst>
                </p:cNvPr>
                <p:cNvSpPr txBox="1"/>
                <p:nvPr/>
              </p:nvSpPr>
              <p:spPr>
                <a:xfrm>
                  <a:off x="1184124" y="4987350"/>
                  <a:ext cx="4518407" cy="341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noAutofit/>
                </a:bodyPr>
                <a:lstStyle>
                  <a:defPPr>
                    <a:defRPr lang="ko-Kore-KR"/>
                  </a:defPPr>
                  <a:lvl1pPr algn="ctr">
                    <a:spcAft>
                      <a:spcPts val="300"/>
                    </a:spcAft>
                    <a:buClr>
                      <a:srgbClr val="4091CF"/>
                    </a:buClr>
                    <a:defRPr sz="950" spc="-20">
                      <a:ln>
                        <a:solidFill>
                          <a:srgbClr val="4091CF">
                            <a:alpha val="0"/>
                          </a:srgbClr>
                        </a:solidFill>
                      </a:ln>
                      <a:solidFill>
                        <a:schemeClr val="tx2"/>
                      </a:solidFill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defRPr>
                  </a:lvl1pPr>
                </a:lstStyle>
                <a:p>
                  <a:pPr marL="90000" indent="-90000" algn="l">
                    <a:spcAft>
                      <a:spcPts val="400"/>
                    </a:spcAft>
                    <a:buClr>
                      <a:schemeClr val="tx2">
                        <a:lumMod val="60000"/>
                        <a:lumOff val="40000"/>
                      </a:schemeClr>
                    </a:buClr>
                    <a:buFont typeface="Arial" panose="020B0604020202020204" pitchFamily="34" charset="0"/>
                    <a:buChar char="•"/>
                  </a:pPr>
                  <a:r>
                    <a:rPr lang="ko-KR" altLang="en-US" sz="1050" dirty="0">
                      <a:ln>
                        <a:noFill/>
                      </a:ln>
                      <a:latin typeface="KoPubWorldDotum_Pro Light" pitchFamily="2" charset="-127"/>
                      <a:ea typeface="KoPubWorldDotum_Pro Light" pitchFamily="2" charset="-127"/>
                      <a:cs typeface="KoPubWorldDotum_Pro Light" pitchFamily="2" charset="-127"/>
                    </a:rPr>
                    <a:t>웹 캠 사용하는 낮은 가격의 소프트웨어의 경우 떨어지는 퀄리티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9D1BA1D-8F21-AE49-AF72-877971721BFA}"/>
                  </a:ext>
                </a:extLst>
              </p:cNvPr>
              <p:cNvGrpSpPr/>
              <p:nvPr/>
            </p:nvGrpSpPr>
            <p:grpSpPr>
              <a:xfrm>
                <a:off x="882627" y="5300347"/>
                <a:ext cx="4819904" cy="650119"/>
                <a:chOff x="882627" y="4678339"/>
                <a:chExt cx="4819904" cy="650119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88ABE01-F23E-2D43-B09C-4B2944F5ECE0}"/>
                    </a:ext>
                  </a:extLst>
                </p:cNvPr>
                <p:cNvSpPr/>
                <p:nvPr/>
              </p:nvSpPr>
              <p:spPr>
                <a:xfrm>
                  <a:off x="882627" y="4678339"/>
                  <a:ext cx="229450" cy="22945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0" rtlCol="0" anchor="ctr"/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b="1" spc="-30" dirty="0">
                      <a:solidFill>
                        <a:schemeClr val="bg1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rPr>
                    <a:t>03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B16A3E0-1D72-B543-8130-877AEC2323FD}"/>
                    </a:ext>
                  </a:extLst>
                </p:cNvPr>
                <p:cNvSpPr txBox="1"/>
                <p:nvPr/>
              </p:nvSpPr>
              <p:spPr>
                <a:xfrm>
                  <a:off x="1184124" y="4709950"/>
                  <a:ext cx="1416658" cy="1662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Aft>
                      <a:spcPts val="100"/>
                    </a:spcAft>
                    <a:buClr>
                      <a:srgbClr val="4091CF"/>
                    </a:buClr>
                  </a:pPr>
                  <a:r>
                    <a:rPr lang="ko-KR" altLang="en-US" sz="1300" b="1" spc="-20" dirty="0">
                      <a:solidFill>
                        <a:srgbClr val="FF0000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rPr>
                    <a:t>기존 사용 프로그램의 </a:t>
                  </a:r>
                  <a:r>
                    <a:rPr lang="ko-KR" altLang="en-US" sz="1300" b="1" spc="-20" dirty="0">
                      <a:solidFill>
                        <a:schemeClr val="tx2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rPr>
                    <a:t>세 번째 문제점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C42D200-4D2D-3B4F-9B5C-A7B5F7535A39}"/>
                    </a:ext>
                  </a:extLst>
                </p:cNvPr>
                <p:cNvSpPr txBox="1"/>
                <p:nvPr/>
              </p:nvSpPr>
              <p:spPr>
                <a:xfrm>
                  <a:off x="1184124" y="4987350"/>
                  <a:ext cx="4518407" cy="341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noAutofit/>
                </a:bodyPr>
                <a:lstStyle>
                  <a:defPPr>
                    <a:defRPr lang="ko-Kore-KR"/>
                  </a:defPPr>
                  <a:lvl1pPr algn="ctr">
                    <a:spcAft>
                      <a:spcPts val="300"/>
                    </a:spcAft>
                    <a:buClr>
                      <a:srgbClr val="4091CF"/>
                    </a:buClr>
                    <a:defRPr sz="950" spc="-20">
                      <a:ln>
                        <a:solidFill>
                          <a:srgbClr val="4091CF">
                            <a:alpha val="0"/>
                          </a:srgbClr>
                        </a:solidFill>
                      </a:ln>
                      <a:solidFill>
                        <a:schemeClr val="tx2"/>
                      </a:solidFill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defRPr>
                  </a:lvl1pPr>
                </a:lstStyle>
                <a:p>
                  <a:pPr marL="90000" indent="-90000" algn="l">
                    <a:spcAft>
                      <a:spcPts val="400"/>
                    </a:spcAft>
                    <a:buClr>
                      <a:schemeClr val="tx2">
                        <a:lumMod val="60000"/>
                        <a:lumOff val="40000"/>
                      </a:schemeClr>
                    </a:buClr>
                    <a:buFont typeface="Arial" panose="020B0604020202020204" pitchFamily="34" charset="0"/>
                    <a:buChar char="•"/>
                  </a:pPr>
                  <a:r>
                    <a:rPr lang="ko-KR" altLang="en-US" sz="1050" dirty="0">
                      <a:ln>
                        <a:noFill/>
                      </a:ln>
                      <a:latin typeface="KoPubWorldDotum_Pro Light" pitchFamily="2" charset="-127"/>
                      <a:ea typeface="KoPubWorldDotum_Pro Light" pitchFamily="2" charset="-127"/>
                      <a:cs typeface="KoPubWorldDotum_Pro Light" pitchFamily="2" charset="-127"/>
                    </a:rPr>
                    <a:t>게임 개발자가 사용하기에는 어려운 프로그램</a:t>
                  </a:r>
                  <a:endParaRPr lang="en-US" altLang="ko-KR" sz="1050" dirty="0">
                    <a:ln>
                      <a:noFill/>
                    </a:ln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endParaRPr>
                </a:p>
                <a:p>
                  <a:pPr marL="90000" indent="-90000" algn="l">
                    <a:spcAft>
                      <a:spcPts val="400"/>
                    </a:spcAft>
                    <a:buClr>
                      <a:schemeClr val="tx2">
                        <a:lumMod val="60000"/>
                        <a:lumOff val="40000"/>
                      </a:schemeClr>
                    </a:buClr>
                    <a:buFont typeface="Arial" panose="020B0604020202020204" pitchFamily="34" charset="0"/>
                    <a:buChar char="•"/>
                  </a:pPr>
                  <a:r>
                    <a:rPr lang="ko-KR" altLang="en-US" sz="1050" dirty="0">
                      <a:ln>
                        <a:noFill/>
                      </a:ln>
                      <a:latin typeface="KoPubWorldDotum_Pro Light" pitchFamily="2" charset="-127"/>
                      <a:ea typeface="KoPubWorldDotum_Pro Light" pitchFamily="2" charset="-127"/>
                      <a:cs typeface="KoPubWorldDotum_Pro Light" pitchFamily="2" charset="-127"/>
                    </a:rPr>
                    <a:t>게임 개발에는 떨어지는 최적화</a:t>
                  </a:r>
                </a:p>
              </p:txBody>
            </p: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373BCD5-5825-0942-951E-988445D2CA44}"/>
                </a:ext>
              </a:extLst>
            </p:cNvPr>
            <p:cNvGrpSpPr/>
            <p:nvPr/>
          </p:nvGrpSpPr>
          <p:grpSpPr>
            <a:xfrm>
              <a:off x="6458112" y="3538049"/>
              <a:ext cx="4819904" cy="2459984"/>
              <a:chOff x="882627" y="3490482"/>
              <a:chExt cx="4819904" cy="2459984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D670256-AC1B-534D-8DBD-0B433C40233A}"/>
                  </a:ext>
                </a:extLst>
              </p:cNvPr>
              <p:cNvGrpSpPr/>
              <p:nvPr/>
            </p:nvGrpSpPr>
            <p:grpSpPr>
              <a:xfrm>
                <a:off x="882627" y="3490482"/>
                <a:ext cx="4819904" cy="650119"/>
                <a:chOff x="882627" y="3490482"/>
                <a:chExt cx="4819904" cy="650119"/>
              </a:xfrm>
            </p:grpSpPr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69D76C41-0375-B643-9C7D-5824E3A9B2E1}"/>
                    </a:ext>
                  </a:extLst>
                </p:cNvPr>
                <p:cNvSpPr/>
                <p:nvPr/>
              </p:nvSpPr>
              <p:spPr>
                <a:xfrm>
                  <a:off x="882627" y="3490482"/>
                  <a:ext cx="229450" cy="2294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0" rtlCol="0" anchor="ctr"/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b="1" spc="-30" dirty="0">
                      <a:solidFill>
                        <a:schemeClr val="bg1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rPr>
                    <a:t>01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E45789D-E078-BD47-943C-399B12A338D7}"/>
                    </a:ext>
                  </a:extLst>
                </p:cNvPr>
                <p:cNvSpPr txBox="1"/>
                <p:nvPr/>
              </p:nvSpPr>
              <p:spPr>
                <a:xfrm>
                  <a:off x="1184124" y="3522093"/>
                  <a:ext cx="1416658" cy="1662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Aft>
                      <a:spcPts val="100"/>
                    </a:spcAft>
                    <a:buClr>
                      <a:srgbClr val="4091CF"/>
                    </a:buClr>
                  </a:pPr>
                  <a:r>
                    <a:rPr lang="ko-KR" altLang="en-US" sz="1300" b="1" spc="-20" dirty="0">
                      <a:solidFill>
                        <a:srgbClr val="FF0000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rPr>
                    <a:t>기존 사용 프로그램의 </a:t>
                  </a:r>
                  <a:r>
                    <a:rPr lang="ko-KR" altLang="en-US" sz="1300" b="1" spc="-20" dirty="0">
                      <a:solidFill>
                        <a:schemeClr val="accent1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rPr>
                    <a:t>첫 번째 해결 방안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ED7B5AE-2CBA-A04C-80D1-D57734A68035}"/>
                    </a:ext>
                  </a:extLst>
                </p:cNvPr>
                <p:cNvSpPr txBox="1"/>
                <p:nvPr/>
              </p:nvSpPr>
              <p:spPr>
                <a:xfrm>
                  <a:off x="1184124" y="3799493"/>
                  <a:ext cx="4518407" cy="341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noAutofit/>
                </a:bodyPr>
                <a:lstStyle>
                  <a:defPPr>
                    <a:defRPr lang="ko-Kore-KR"/>
                  </a:defPPr>
                  <a:lvl1pPr algn="ctr">
                    <a:spcAft>
                      <a:spcPts val="300"/>
                    </a:spcAft>
                    <a:buClr>
                      <a:srgbClr val="4091CF"/>
                    </a:buClr>
                    <a:defRPr sz="950" spc="-20">
                      <a:ln>
                        <a:solidFill>
                          <a:srgbClr val="4091CF">
                            <a:alpha val="0"/>
                          </a:srgbClr>
                        </a:solidFill>
                      </a:ln>
                      <a:solidFill>
                        <a:schemeClr val="tx2"/>
                      </a:solidFill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defRPr>
                  </a:lvl1pPr>
                </a:lstStyle>
                <a:p>
                  <a:pPr marL="90000" indent="-90000" algn="l">
                    <a:spcAft>
                      <a:spcPts val="400"/>
                    </a:spcAft>
                    <a:buClr>
                      <a:schemeClr val="accent1"/>
                    </a:buClr>
                    <a:buFont typeface="Arial" panose="020B0604020202020204" pitchFamily="34" charset="0"/>
                    <a:buChar char="•"/>
                  </a:pPr>
                  <a:r>
                    <a:rPr lang="ko-KR" altLang="en-US" sz="1050" dirty="0">
                      <a:ln>
                        <a:noFill/>
                      </a:ln>
                      <a:latin typeface="KoPubWorldDotum_Pro Light" pitchFamily="2" charset="-127"/>
                      <a:ea typeface="KoPubWorldDotum_Pro Light" pitchFamily="2" charset="-127"/>
                      <a:cs typeface="KoPubWorldDotum_Pro Light" pitchFamily="2" charset="-127"/>
                    </a:rPr>
                    <a:t>무료 소프트웨어와 리소스들을 사용하고 핸드폰 카메라를 사용하여</a:t>
                  </a:r>
                  <a:br>
                    <a:rPr lang="en-US" altLang="ko-KR" sz="1050" dirty="0">
                      <a:ln>
                        <a:noFill/>
                      </a:ln>
                      <a:latin typeface="KoPubWorldDotum_Pro Light" pitchFamily="2" charset="-127"/>
                      <a:ea typeface="KoPubWorldDotum_Pro Light" pitchFamily="2" charset="-127"/>
                      <a:cs typeface="KoPubWorldDotum_Pro Light" pitchFamily="2" charset="-127"/>
                    </a:rPr>
                  </a:br>
                  <a:r>
                    <a:rPr lang="ko-KR" altLang="en-US" sz="1050" dirty="0">
                      <a:ln>
                        <a:noFill/>
                      </a:ln>
                      <a:latin typeface="KoPubWorldDotum_Pro Light" pitchFamily="2" charset="-127"/>
                      <a:ea typeface="KoPubWorldDotum_Pro Light" pitchFamily="2" charset="-127"/>
                      <a:cs typeface="KoPubWorldDotum_Pro Light" pitchFamily="2" charset="-127"/>
                    </a:rPr>
                    <a:t>가격을 절감합니다</a:t>
                  </a:r>
                  <a:r>
                    <a:rPr lang="en-US" altLang="ko-KR" sz="1050" dirty="0">
                      <a:ln>
                        <a:noFill/>
                      </a:ln>
                      <a:latin typeface="KoPubWorldDotum_Pro Light" pitchFamily="2" charset="-127"/>
                      <a:ea typeface="KoPubWorldDotum_Pro Light" pitchFamily="2" charset="-127"/>
                      <a:cs typeface="KoPubWorldDotum_Pro Light" pitchFamily="2" charset="-127"/>
                    </a:rPr>
                    <a:t>.</a:t>
                  </a:r>
                  <a:endParaRPr lang="ko-KR" altLang="en-US" sz="1050" dirty="0">
                    <a:ln>
                      <a:noFill/>
                    </a:ln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B8C62E2D-B635-AB4F-A234-9019078DF4EB}"/>
                  </a:ext>
                </a:extLst>
              </p:cNvPr>
              <p:cNvGrpSpPr/>
              <p:nvPr/>
            </p:nvGrpSpPr>
            <p:grpSpPr>
              <a:xfrm>
                <a:off x="882627" y="4411220"/>
                <a:ext cx="4819904" cy="650119"/>
                <a:chOff x="882627" y="4678339"/>
                <a:chExt cx="4819904" cy="650119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36D8BCDD-7A8F-1445-9064-484388A9BFB2}"/>
                    </a:ext>
                  </a:extLst>
                </p:cNvPr>
                <p:cNvSpPr/>
                <p:nvPr/>
              </p:nvSpPr>
              <p:spPr>
                <a:xfrm>
                  <a:off x="882627" y="4678339"/>
                  <a:ext cx="229450" cy="2294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0" rtlCol="0" anchor="ctr"/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b="1" spc="-30" dirty="0">
                      <a:solidFill>
                        <a:schemeClr val="bg1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rPr>
                    <a:t>02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EC6511A-9D9A-434D-A5FC-D465719685E4}"/>
                    </a:ext>
                  </a:extLst>
                </p:cNvPr>
                <p:cNvSpPr txBox="1"/>
                <p:nvPr/>
              </p:nvSpPr>
              <p:spPr>
                <a:xfrm>
                  <a:off x="1184124" y="4709950"/>
                  <a:ext cx="1416658" cy="1662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Aft>
                      <a:spcPts val="100"/>
                    </a:spcAft>
                    <a:buClr>
                      <a:srgbClr val="4091CF"/>
                    </a:buClr>
                  </a:pPr>
                  <a:r>
                    <a:rPr lang="ko-KR" altLang="en-US" sz="1300" b="1" spc="-20" dirty="0">
                      <a:solidFill>
                        <a:srgbClr val="FF0000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rPr>
                    <a:t>기존 사용 프로그램의 </a:t>
                  </a:r>
                  <a:r>
                    <a:rPr lang="ko-KR" altLang="en-US" sz="1300" b="1" spc="-20" dirty="0">
                      <a:solidFill>
                        <a:schemeClr val="accent1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rPr>
                    <a:t>두 번째 해결 방안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F4A5169-A534-BB4D-8AA3-BC9C85C8E1F3}"/>
                    </a:ext>
                  </a:extLst>
                </p:cNvPr>
                <p:cNvSpPr txBox="1"/>
                <p:nvPr/>
              </p:nvSpPr>
              <p:spPr>
                <a:xfrm>
                  <a:off x="1184124" y="4987350"/>
                  <a:ext cx="4518407" cy="341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noAutofit/>
                </a:bodyPr>
                <a:lstStyle>
                  <a:defPPr>
                    <a:defRPr lang="ko-Kore-KR"/>
                  </a:defPPr>
                  <a:lvl1pPr algn="ctr">
                    <a:spcAft>
                      <a:spcPts val="300"/>
                    </a:spcAft>
                    <a:buClr>
                      <a:srgbClr val="4091CF"/>
                    </a:buClr>
                    <a:defRPr sz="950" spc="-20">
                      <a:ln>
                        <a:solidFill>
                          <a:srgbClr val="4091CF">
                            <a:alpha val="0"/>
                          </a:srgbClr>
                        </a:solidFill>
                      </a:ln>
                      <a:solidFill>
                        <a:schemeClr val="tx2"/>
                      </a:solidFill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defRPr>
                  </a:lvl1pPr>
                </a:lstStyle>
                <a:p>
                  <a:pPr marL="90000" indent="-90000" algn="l">
                    <a:spcAft>
                      <a:spcPts val="400"/>
                    </a:spcAft>
                    <a:buClr>
                      <a:schemeClr val="accent1"/>
                    </a:buClr>
                    <a:buFont typeface="Arial" panose="020B0604020202020204" pitchFamily="34" charset="0"/>
                    <a:buChar char="•"/>
                  </a:pPr>
                  <a:r>
                    <a:rPr lang="ko-KR" altLang="en-US" sz="1050" dirty="0">
                      <a:ln>
                        <a:noFill/>
                      </a:ln>
                      <a:latin typeface="KoPubWorldDotum_Pro Light" pitchFamily="2" charset="-127"/>
                      <a:ea typeface="KoPubWorldDotum_Pro Light" pitchFamily="2" charset="-127"/>
                      <a:cs typeface="KoPubWorldDotum_Pro Light" pitchFamily="2" charset="-127"/>
                    </a:rPr>
                    <a:t>아이폰의 </a:t>
                  </a:r>
                  <a:r>
                    <a:rPr lang="en-US" altLang="ko-KR" sz="1050" dirty="0">
                      <a:ln>
                        <a:noFill/>
                      </a:ln>
                      <a:latin typeface="KoPubWorldDotum_Pro Light" pitchFamily="2" charset="-127"/>
                      <a:ea typeface="KoPubWorldDotum_Pro Light" pitchFamily="2" charset="-127"/>
                      <a:cs typeface="KoPubWorldDotum_Pro Light" pitchFamily="2" charset="-127"/>
                    </a:rPr>
                    <a:t>Lidar </a:t>
                  </a:r>
                  <a:r>
                    <a:rPr lang="ko-KR" altLang="en-US" sz="1050" dirty="0">
                      <a:ln>
                        <a:noFill/>
                      </a:ln>
                      <a:latin typeface="KoPubWorldDotum_Pro Light" pitchFamily="2" charset="-127"/>
                      <a:ea typeface="KoPubWorldDotum_Pro Light" pitchFamily="2" charset="-127"/>
                      <a:cs typeface="KoPubWorldDotum_Pro Light" pitchFamily="2" charset="-127"/>
                    </a:rPr>
                    <a:t>센서를 활용하여 퀄리티를 높입니다</a:t>
                  </a:r>
                  <a:r>
                    <a:rPr lang="en-US" altLang="ko-KR" sz="1050" dirty="0">
                      <a:ln>
                        <a:noFill/>
                      </a:ln>
                      <a:latin typeface="KoPubWorldDotum_Pro Light" pitchFamily="2" charset="-127"/>
                      <a:ea typeface="KoPubWorldDotum_Pro Light" pitchFamily="2" charset="-127"/>
                      <a:cs typeface="KoPubWorldDotum_Pro Light" pitchFamily="2" charset="-127"/>
                    </a:rPr>
                    <a:t>.</a:t>
                  </a:r>
                </a:p>
                <a:p>
                  <a:pPr marL="90000" indent="-90000" algn="l">
                    <a:spcAft>
                      <a:spcPts val="400"/>
                    </a:spcAft>
                    <a:buClr>
                      <a:schemeClr val="accent1"/>
                    </a:buClr>
                    <a:buFont typeface="Arial" panose="020B0604020202020204" pitchFamily="34" charset="0"/>
                    <a:buChar char="•"/>
                  </a:pPr>
                  <a:r>
                    <a:rPr lang="ko-KR" altLang="en-US" sz="1050" dirty="0">
                      <a:ln>
                        <a:noFill/>
                      </a:ln>
                      <a:latin typeface="KoPubWorldDotum_Pro Light" pitchFamily="2" charset="-127"/>
                      <a:ea typeface="KoPubWorldDotum_Pro Light" pitchFamily="2" charset="-127"/>
                      <a:cs typeface="KoPubWorldDotum_Pro Light" pitchFamily="2" charset="-127"/>
                    </a:rPr>
                    <a:t>후처리를 통해 퀄리티를 높입니다</a:t>
                  </a:r>
                  <a:r>
                    <a:rPr lang="en-US" altLang="ko-KR" sz="1050" dirty="0">
                      <a:ln>
                        <a:noFill/>
                      </a:ln>
                      <a:latin typeface="KoPubWorldDotum_Pro Light" pitchFamily="2" charset="-127"/>
                      <a:ea typeface="KoPubWorldDotum_Pro Light" pitchFamily="2" charset="-127"/>
                      <a:cs typeface="KoPubWorldDotum_Pro Light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65E1ACD-C46E-A545-B148-28F1EBC5A5DF}"/>
                  </a:ext>
                </a:extLst>
              </p:cNvPr>
              <p:cNvGrpSpPr/>
              <p:nvPr/>
            </p:nvGrpSpPr>
            <p:grpSpPr>
              <a:xfrm>
                <a:off x="882627" y="5300347"/>
                <a:ext cx="4819904" cy="650119"/>
                <a:chOff x="882627" y="4678339"/>
                <a:chExt cx="4819904" cy="650119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45C777C7-B4A9-904A-ACBC-F7481C9FA455}"/>
                    </a:ext>
                  </a:extLst>
                </p:cNvPr>
                <p:cNvSpPr/>
                <p:nvPr/>
              </p:nvSpPr>
              <p:spPr>
                <a:xfrm>
                  <a:off x="882627" y="4678339"/>
                  <a:ext cx="229450" cy="2294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0" rtlCol="0" anchor="ctr"/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b="1" spc="-30" dirty="0">
                      <a:solidFill>
                        <a:schemeClr val="bg1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rPr>
                    <a:t>03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13302FE-8167-4E40-ABA4-AB94FEF5E587}"/>
                    </a:ext>
                  </a:extLst>
                </p:cNvPr>
                <p:cNvSpPr txBox="1"/>
                <p:nvPr/>
              </p:nvSpPr>
              <p:spPr>
                <a:xfrm>
                  <a:off x="1184124" y="4709950"/>
                  <a:ext cx="1416658" cy="1662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spcAft>
                      <a:spcPts val="100"/>
                    </a:spcAft>
                    <a:buClr>
                      <a:srgbClr val="4091CF"/>
                    </a:buClr>
                  </a:pPr>
                  <a:r>
                    <a:rPr lang="ko-KR" altLang="en-US" sz="1300" b="1" spc="-20" dirty="0">
                      <a:solidFill>
                        <a:srgbClr val="FF0000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rPr>
                    <a:t>기존 사용 프로그램의 </a:t>
                  </a:r>
                  <a:r>
                    <a:rPr lang="ko-KR" altLang="en-US" sz="1300" b="1" spc="-20" dirty="0">
                      <a:solidFill>
                        <a:schemeClr val="accent1"/>
                      </a:solidFill>
                      <a:latin typeface="KoPubWorldDotum_Pro Bold" pitchFamily="2" charset="-127"/>
                      <a:ea typeface="KoPubWorldDotum_Pro Bold" pitchFamily="2" charset="-127"/>
                      <a:cs typeface="KoPubWorldDotum_Pro Bold" pitchFamily="2" charset="-127"/>
                    </a:rPr>
                    <a:t>세 번째 해결 방안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8CF948E-5161-654D-AC73-637450E12364}"/>
                    </a:ext>
                  </a:extLst>
                </p:cNvPr>
                <p:cNvSpPr txBox="1"/>
                <p:nvPr/>
              </p:nvSpPr>
              <p:spPr>
                <a:xfrm>
                  <a:off x="1184124" y="4987350"/>
                  <a:ext cx="4518407" cy="341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noAutofit/>
                </a:bodyPr>
                <a:lstStyle>
                  <a:defPPr>
                    <a:defRPr lang="ko-Kore-KR"/>
                  </a:defPPr>
                  <a:lvl1pPr algn="ctr">
                    <a:spcAft>
                      <a:spcPts val="300"/>
                    </a:spcAft>
                    <a:buClr>
                      <a:srgbClr val="4091CF"/>
                    </a:buClr>
                    <a:defRPr sz="950" spc="-20">
                      <a:ln>
                        <a:solidFill>
                          <a:srgbClr val="4091CF">
                            <a:alpha val="0"/>
                          </a:srgbClr>
                        </a:solidFill>
                      </a:ln>
                      <a:solidFill>
                        <a:schemeClr val="tx2"/>
                      </a:solidFill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defRPr>
                  </a:lvl1pPr>
                </a:lstStyle>
                <a:p>
                  <a:pPr marL="90000" indent="-90000" algn="l">
                    <a:spcAft>
                      <a:spcPts val="400"/>
                    </a:spcAft>
                    <a:buClr>
                      <a:schemeClr val="accent1"/>
                    </a:buClr>
                    <a:buFont typeface="Arial" panose="020B0604020202020204" pitchFamily="34" charset="0"/>
                    <a:buChar char="•"/>
                  </a:pPr>
                  <a:r>
                    <a:rPr lang="ko-KR" altLang="en-US" sz="1050" dirty="0">
                      <a:ln>
                        <a:noFill/>
                      </a:ln>
                      <a:latin typeface="KoPubWorldDotum_Pro Light" pitchFamily="2" charset="-127"/>
                      <a:ea typeface="KoPubWorldDotum_Pro Light" pitchFamily="2" charset="-127"/>
                      <a:cs typeface="KoPubWorldDotum_Pro Light" pitchFamily="2" charset="-127"/>
                    </a:rPr>
                    <a:t>플러그인 형식으로 만들어서 누구나 사용하기 쉽게 만듭니다</a:t>
                  </a:r>
                  <a:r>
                    <a:rPr lang="en-US" altLang="ko-KR" sz="1050" dirty="0">
                      <a:ln>
                        <a:noFill/>
                      </a:ln>
                      <a:latin typeface="KoPubWorldDotum_Pro Light" pitchFamily="2" charset="-127"/>
                      <a:ea typeface="KoPubWorldDotum_Pro Light" pitchFamily="2" charset="-127"/>
                      <a:cs typeface="KoPubWorldDotum_Pro Light" pitchFamily="2" charset="-127"/>
                    </a:rPr>
                    <a:t>.</a:t>
                  </a:r>
                </a:p>
                <a:p>
                  <a:pPr marL="90000" indent="-90000" algn="l">
                    <a:spcAft>
                      <a:spcPts val="400"/>
                    </a:spcAft>
                    <a:buClr>
                      <a:schemeClr val="accent1"/>
                    </a:buClr>
                    <a:buFont typeface="Arial" panose="020B0604020202020204" pitchFamily="34" charset="0"/>
                    <a:buChar char="•"/>
                  </a:pPr>
                  <a:r>
                    <a:rPr lang="ko-KR" altLang="en-US" sz="1050" dirty="0">
                      <a:ln>
                        <a:noFill/>
                      </a:ln>
                      <a:latin typeface="KoPubWorldDotum_Pro Light" pitchFamily="2" charset="-127"/>
                      <a:ea typeface="KoPubWorldDotum_Pro Light" pitchFamily="2" charset="-127"/>
                      <a:cs typeface="KoPubWorldDotum_Pro Light" pitchFamily="2" charset="-127"/>
                    </a:rPr>
                    <a:t>게임 모델의 뼈대에 최적화하여 데이터를 추출해냅니다</a:t>
                  </a:r>
                  <a:r>
                    <a:rPr lang="en-US" altLang="ko-KR" sz="1050" dirty="0">
                      <a:ln>
                        <a:noFill/>
                      </a:ln>
                      <a:latin typeface="KoPubWorldDotum_Pro Light" pitchFamily="2" charset="-127"/>
                      <a:ea typeface="KoPubWorldDotum_Pro Light" pitchFamily="2" charset="-127"/>
                      <a:cs typeface="KoPubWorldDotum_Pro Light" pitchFamily="2" charset="-127"/>
                    </a:rPr>
                    <a:t>.</a:t>
                  </a:r>
                  <a:endParaRPr lang="ko-KR" altLang="en-US" sz="1050" dirty="0">
                    <a:ln>
                      <a:noFill/>
                    </a:ln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endParaRPr>
                </a:p>
              </p:txBody>
            </p:sp>
          </p:grpSp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7952709-656C-439C-8BFB-D72EED01033B}"/>
              </a:ext>
            </a:extLst>
          </p:cNvPr>
          <p:cNvSpPr txBox="1"/>
          <p:nvPr/>
        </p:nvSpPr>
        <p:spPr>
          <a:xfrm>
            <a:off x="3693136" y="146209"/>
            <a:ext cx="5240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기존 프로그램에 대한 분석이 없음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!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865BF67-5721-4EF2-B968-929F058F4346}"/>
              </a:ext>
            </a:extLst>
          </p:cNvPr>
          <p:cNvSpPr txBox="1"/>
          <p:nvPr/>
        </p:nvSpPr>
        <p:spPr>
          <a:xfrm>
            <a:off x="3693136" y="608550"/>
            <a:ext cx="658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겨우 발견한 아이디어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카메라 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+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아이폰 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Lidar?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B8A188C-3855-49B6-BEF1-37D462B10A8C}"/>
              </a:ext>
            </a:extLst>
          </p:cNvPr>
          <p:cNvSpPr txBox="1"/>
          <p:nvPr/>
        </p:nvSpPr>
        <p:spPr>
          <a:xfrm>
            <a:off x="3693136" y="1027706"/>
            <a:ext cx="6434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경쟁 기술 조사 없음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카메라 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+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아이폰 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Lidar?)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07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0B3D59-C709-2842-AB11-E5949DB34395}"/>
              </a:ext>
            </a:extLst>
          </p:cNvPr>
          <p:cNvGrpSpPr/>
          <p:nvPr/>
        </p:nvGrpSpPr>
        <p:grpSpPr>
          <a:xfrm>
            <a:off x="589085" y="811135"/>
            <a:ext cx="10923262" cy="532012"/>
            <a:chOff x="589085" y="852852"/>
            <a:chExt cx="10923262" cy="53201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B5B2D3-618F-8346-904F-7B8561C480B1}"/>
                </a:ext>
              </a:extLst>
            </p:cNvPr>
            <p:cNvSpPr txBox="1"/>
            <p:nvPr userDrawn="1"/>
          </p:nvSpPr>
          <p:spPr>
            <a:xfrm>
              <a:off x="1157941" y="852852"/>
              <a:ext cx="10354406" cy="5232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kumimoji="1" lang="ko-KR" altLang="en-US" sz="2200" b="1" spc="-50" dirty="0">
                  <a:solidFill>
                    <a:schemeClr val="tx2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사용하는 기술</a:t>
              </a:r>
              <a:endParaRPr kumimoji="1" lang="en-US" altLang="ko-Kore-KR" sz="2200" b="1" spc="-50" dirty="0">
                <a:solidFill>
                  <a:schemeClr val="tx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9069E29-BEB4-364E-99F3-1DEBCD8E4737}"/>
                </a:ext>
              </a:extLst>
            </p:cNvPr>
            <p:cNvSpPr txBox="1"/>
            <p:nvPr userDrawn="1"/>
          </p:nvSpPr>
          <p:spPr>
            <a:xfrm>
              <a:off x="589085" y="861644"/>
              <a:ext cx="439879" cy="5232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ko-KR" sz="2800" b="1" dirty="0">
                  <a:solidFill>
                    <a:schemeClr val="accent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04</a:t>
              </a:r>
              <a:endParaRPr kumimoji="1" lang="en-US" altLang="ko-Kore-KR" sz="2800" b="1" dirty="0">
                <a:solidFill>
                  <a:schemeClr val="accent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AE8E4BE-FF3C-A440-AA5F-A81F3C5E7C72}"/>
              </a:ext>
            </a:extLst>
          </p:cNvPr>
          <p:cNvSpPr txBox="1"/>
          <p:nvPr/>
        </p:nvSpPr>
        <p:spPr>
          <a:xfrm>
            <a:off x="10228262" y="542281"/>
            <a:ext cx="1376363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r>
              <a:rPr lang="en-US" altLang="ko-KR" sz="900" b="0" i="0" spc="-30" dirty="0">
                <a:solidFill>
                  <a:schemeClr val="bg1">
                    <a:lumMod val="7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Chapter 04 </a:t>
            </a:r>
            <a:r>
              <a:rPr lang="ko-KR" altLang="en-US" sz="900" b="0" i="0" spc="-30" dirty="0">
                <a:solidFill>
                  <a:schemeClr val="bg1">
                    <a:lumMod val="7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사용하는 기술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54FB3BE-047E-454F-8D05-8AE8CC3E22E3}"/>
              </a:ext>
            </a:extLst>
          </p:cNvPr>
          <p:cNvGrpSpPr/>
          <p:nvPr/>
        </p:nvGrpSpPr>
        <p:grpSpPr>
          <a:xfrm>
            <a:off x="759364" y="2909455"/>
            <a:ext cx="2578846" cy="3364345"/>
            <a:chOff x="2108434" y="2909455"/>
            <a:chExt cx="2578846" cy="3364345"/>
          </a:xfrm>
        </p:grpSpPr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2CEF9C56-F8D2-EA44-A90D-25024A865F9E}"/>
                </a:ext>
              </a:extLst>
            </p:cNvPr>
            <p:cNvSpPr/>
            <p:nvPr/>
          </p:nvSpPr>
          <p:spPr>
            <a:xfrm>
              <a:off x="2108436" y="2909455"/>
              <a:ext cx="2578844" cy="3364345"/>
            </a:xfrm>
            <a:prstGeom prst="roundRect">
              <a:avLst>
                <a:gd name="adj" fmla="val 4075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algn="ctr" rotWithShape="0">
                <a:schemeClr val="tx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F89D22-FFF3-A94C-A1E3-0E9403CC4AEF}"/>
                </a:ext>
              </a:extLst>
            </p:cNvPr>
            <p:cNvSpPr txBox="1"/>
            <p:nvPr/>
          </p:nvSpPr>
          <p:spPr>
            <a:xfrm>
              <a:off x="2547003" y="4305043"/>
              <a:ext cx="1701711" cy="2055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ore-KR"/>
              </a:defPPr>
              <a:lvl1pPr algn="ctr">
                <a:spcAft>
                  <a:spcPts val="200"/>
                </a:spcAft>
                <a:defRPr sz="1600" b="1" spc="-30">
                  <a:ln>
                    <a:solidFill>
                      <a:srgbClr val="4091CF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KoPubWorldDotum_Pro Bold" pitchFamily="2" charset="-127"/>
                  <a:ea typeface="KoPubWorldDotum_Pro Bold" pitchFamily="2" charset="-127"/>
                </a:defRPr>
              </a:lvl1pPr>
            </a:lstStyle>
            <a:p>
              <a:r>
                <a:rPr lang="en-US" altLang="ko-KR" sz="1400" dirty="0">
                  <a:ln>
                    <a:noFill/>
                  </a:ln>
                  <a:cs typeface="KoPubWorldDotum_Pro Bold" pitchFamily="2" charset="-127"/>
                </a:rPr>
                <a:t>OpenCV</a:t>
              </a:r>
              <a:endParaRPr lang="ko-KR" altLang="en-US" sz="1400" dirty="0">
                <a:ln>
                  <a:noFill/>
                </a:ln>
                <a:cs typeface="KoPubWorldDotum_Pro Bold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B009363-D5B0-F849-A51E-CB9D35F8C740}"/>
                </a:ext>
              </a:extLst>
            </p:cNvPr>
            <p:cNvSpPr txBox="1"/>
            <p:nvPr/>
          </p:nvSpPr>
          <p:spPr>
            <a:xfrm>
              <a:off x="2233796" y="4960676"/>
              <a:ext cx="2328122" cy="56316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ore-KR"/>
              </a:defPPr>
              <a:lvl1pPr algn="ctr">
                <a:spcAft>
                  <a:spcPts val="200"/>
                </a:spcAft>
                <a:buClr>
                  <a:srgbClr val="4091CF"/>
                </a:buClr>
                <a:defRPr sz="1200" spc="-20">
                  <a:ln>
                    <a:solidFill>
                      <a:srgbClr val="4091CF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defRPr>
              </a:lvl1pPr>
            </a:lstStyle>
            <a:p>
              <a:pPr>
                <a:spcAft>
                  <a:spcPts val="300"/>
                </a:spcAft>
              </a:pPr>
              <a:r>
                <a:rPr lang="ko-KR" altLang="en-US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동영상에서 모션을 인식하여</a:t>
              </a:r>
              <a:br>
                <a:rPr lang="en-US" altLang="ko-KR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</a:br>
              <a:r>
                <a:rPr lang="en-US" altLang="ko-KR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1</a:t>
              </a:r>
              <a:r>
                <a:rPr lang="ko-KR" altLang="en-US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차적으로 모션 캡쳐 좌표 값을</a:t>
              </a:r>
              <a:br>
                <a:rPr lang="en-US" altLang="ko-KR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</a:br>
              <a:r>
                <a:rPr lang="ko-KR" altLang="en-US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받아옵니다</a:t>
              </a:r>
              <a:r>
                <a:rPr lang="en-US" altLang="ko-KR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.</a:t>
              </a:r>
            </a:p>
          </p:txBody>
        </p:sp>
        <p:sp>
          <p:nvSpPr>
            <p:cNvPr id="56" name="양쪽 모서리가 둥근 사각형 55">
              <a:extLst>
                <a:ext uri="{FF2B5EF4-FFF2-40B4-BE49-F238E27FC236}">
                  <a16:creationId xmlns:a16="http://schemas.microsoft.com/office/drawing/2014/main" id="{30AACE4D-ADC9-9D4F-B04B-4B4926E5254F}"/>
                </a:ext>
              </a:extLst>
            </p:cNvPr>
            <p:cNvSpPr/>
            <p:nvPr/>
          </p:nvSpPr>
          <p:spPr>
            <a:xfrm rot="10800000">
              <a:off x="2108434" y="5710632"/>
              <a:ext cx="2578844" cy="563168"/>
            </a:xfrm>
            <a:prstGeom prst="round2SameRect">
              <a:avLst>
                <a:gd name="adj1" fmla="val 18804"/>
                <a:gd name="adj2" fmla="val 0"/>
              </a:avLst>
            </a:prstGeom>
            <a:solidFill>
              <a:schemeClr val="tx2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00"/>
                </a:spcAft>
                <a:buClr>
                  <a:srgbClr val="4091CF"/>
                </a:buClr>
              </a:pPr>
              <a:endParaRPr lang="ko-Kore-KR" altLang="en-US" sz="1200" spc="-20">
                <a:solidFill>
                  <a:schemeClr val="tx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6BF9C8-9E12-1F4D-9E26-A3584315E9D0}"/>
                </a:ext>
              </a:extLst>
            </p:cNvPr>
            <p:cNvSpPr txBox="1"/>
            <p:nvPr/>
          </p:nvSpPr>
          <p:spPr>
            <a:xfrm>
              <a:off x="2547003" y="5860908"/>
              <a:ext cx="1701711" cy="27526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ore-KR"/>
              </a:defPPr>
              <a:lvl1pPr algn="ctr">
                <a:spcAft>
                  <a:spcPts val="200"/>
                </a:spcAft>
                <a:defRPr sz="1600" b="1" spc="-30">
                  <a:ln>
                    <a:solidFill>
                      <a:srgbClr val="4091CF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KoPubWorldDotum_Pro Bold" pitchFamily="2" charset="-127"/>
                  <a:ea typeface="KoPubWorldDotum_Pro Bold" pitchFamily="2" charset="-127"/>
                </a:defRPr>
              </a:lvl1pPr>
            </a:lstStyle>
            <a:p>
              <a:r>
                <a:rPr lang="en-US" altLang="ko-KR" sz="1400" dirty="0">
                  <a:ln>
                    <a:noFill/>
                  </a:ln>
                  <a:solidFill>
                    <a:schemeClr val="bg1"/>
                  </a:solidFill>
                  <a:cs typeface="KoPubWorldDotum_Pro Bold" pitchFamily="2" charset="-127"/>
                </a:rPr>
                <a:t>1</a:t>
              </a:r>
              <a:r>
                <a:rPr lang="ko-KR" altLang="en-US" sz="1400" dirty="0">
                  <a:ln>
                    <a:noFill/>
                  </a:ln>
                  <a:solidFill>
                    <a:schemeClr val="bg1"/>
                  </a:solidFill>
                  <a:cs typeface="KoPubWorldDotum_Pro Bold" pitchFamily="2" charset="-127"/>
                </a:rPr>
                <a:t>차 모션 캡쳐</a:t>
              </a:r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29C9BF4B-378B-3D4B-A0F5-3386A325AB85}"/>
                </a:ext>
              </a:extLst>
            </p:cNvPr>
            <p:cNvCxnSpPr>
              <a:cxnSpLocks/>
            </p:cNvCxnSpPr>
            <p:nvPr/>
          </p:nvCxnSpPr>
          <p:spPr>
            <a:xfrm>
              <a:off x="3266558" y="4706160"/>
              <a:ext cx="262598" cy="0"/>
            </a:xfrm>
            <a:prstGeom prst="line">
              <a:avLst/>
            </a:prstGeom>
            <a:ln w="317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FB4094-BAC7-C340-9BA6-5607A74CE8F5}"/>
              </a:ext>
            </a:extLst>
          </p:cNvPr>
          <p:cNvGrpSpPr/>
          <p:nvPr/>
        </p:nvGrpSpPr>
        <p:grpSpPr>
          <a:xfrm>
            <a:off x="3457509" y="2909455"/>
            <a:ext cx="2578846" cy="3364345"/>
            <a:chOff x="4806579" y="2909455"/>
            <a:chExt cx="2578846" cy="3364345"/>
          </a:xfrm>
        </p:grpSpPr>
        <p:sp>
          <p:nvSpPr>
            <p:cNvPr id="66" name="모서리가 둥근 직사각형 65">
              <a:extLst>
                <a:ext uri="{FF2B5EF4-FFF2-40B4-BE49-F238E27FC236}">
                  <a16:creationId xmlns:a16="http://schemas.microsoft.com/office/drawing/2014/main" id="{4FDF8430-44F0-CC4C-8D6A-3531868DD9C0}"/>
                </a:ext>
              </a:extLst>
            </p:cNvPr>
            <p:cNvSpPr/>
            <p:nvPr/>
          </p:nvSpPr>
          <p:spPr>
            <a:xfrm>
              <a:off x="4806581" y="2909455"/>
              <a:ext cx="2578844" cy="3364345"/>
            </a:xfrm>
            <a:prstGeom prst="roundRect">
              <a:avLst>
                <a:gd name="adj" fmla="val 4075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algn="ctr" rotWithShape="0">
                <a:schemeClr val="tx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C464F17-7731-FC40-B41B-640B8793677F}"/>
                </a:ext>
              </a:extLst>
            </p:cNvPr>
            <p:cNvSpPr txBox="1"/>
            <p:nvPr/>
          </p:nvSpPr>
          <p:spPr>
            <a:xfrm>
              <a:off x="5245148" y="4305043"/>
              <a:ext cx="1701711" cy="2055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ore-KR"/>
              </a:defPPr>
              <a:lvl1pPr algn="ctr">
                <a:spcAft>
                  <a:spcPts val="200"/>
                </a:spcAft>
                <a:defRPr sz="1600" b="1" spc="-30">
                  <a:ln>
                    <a:solidFill>
                      <a:srgbClr val="4091CF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KoPubWorldDotum_Pro Bold" pitchFamily="2" charset="-127"/>
                  <a:ea typeface="KoPubWorldDotum_Pro Bold" pitchFamily="2" charset="-127"/>
                </a:defRPr>
              </a:lvl1pPr>
            </a:lstStyle>
            <a:p>
              <a:r>
                <a:rPr lang="en-US" altLang="ko-KR" sz="1400" dirty="0">
                  <a:ln>
                    <a:noFill/>
                  </a:ln>
                  <a:cs typeface="KoPubWorldDotum_Pro Bold" pitchFamily="2" charset="-127"/>
                </a:rPr>
                <a:t>AR Foundation</a:t>
              </a:r>
              <a:endParaRPr lang="ko-KR" altLang="en-US" sz="1400" dirty="0">
                <a:ln>
                  <a:noFill/>
                </a:ln>
                <a:cs typeface="KoPubWorldDotum_Pro Bold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DE1DF7D-5935-B141-9232-9F5D048CC08C}"/>
                </a:ext>
              </a:extLst>
            </p:cNvPr>
            <p:cNvSpPr txBox="1"/>
            <p:nvPr/>
          </p:nvSpPr>
          <p:spPr>
            <a:xfrm>
              <a:off x="4931941" y="4960676"/>
              <a:ext cx="2328122" cy="56316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ore-KR"/>
              </a:defPPr>
              <a:lvl1pPr algn="ctr">
                <a:spcAft>
                  <a:spcPts val="200"/>
                </a:spcAft>
                <a:buClr>
                  <a:srgbClr val="4091CF"/>
                </a:buClr>
                <a:defRPr sz="1200" spc="-20">
                  <a:ln>
                    <a:solidFill>
                      <a:srgbClr val="4091CF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defRPr>
              </a:lvl1pPr>
            </a:lstStyle>
            <a:p>
              <a:pPr>
                <a:spcAft>
                  <a:spcPts val="300"/>
                </a:spcAft>
              </a:pPr>
              <a:r>
                <a:rPr lang="ko-KR" altLang="en-US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유니티에서 제공하는 소스인</a:t>
              </a:r>
              <a:br>
                <a:rPr lang="en-US" altLang="ko-KR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</a:br>
              <a:r>
                <a:rPr lang="en-US" altLang="ko-KR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AR Foundation</a:t>
              </a:r>
              <a:r>
                <a:rPr lang="ko-KR" altLang="en-US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을 이용하여</a:t>
              </a:r>
              <a:br>
                <a:rPr lang="en-US" altLang="ko-KR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</a:br>
              <a:r>
                <a:rPr lang="ko-KR" altLang="en-US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아이폰의 </a:t>
              </a:r>
              <a:r>
                <a:rPr lang="en-US" altLang="ko-KR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Lidar</a:t>
              </a:r>
              <a:r>
                <a:rPr lang="ko-KR" altLang="en-US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데이터를 받아옵니다</a:t>
              </a:r>
              <a:r>
                <a:rPr lang="en-US" altLang="ko-KR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.</a:t>
              </a:r>
            </a:p>
          </p:txBody>
        </p:sp>
        <p:sp>
          <p:nvSpPr>
            <p:cNvPr id="69" name="양쪽 모서리가 둥근 사각형 68">
              <a:extLst>
                <a:ext uri="{FF2B5EF4-FFF2-40B4-BE49-F238E27FC236}">
                  <a16:creationId xmlns:a16="http://schemas.microsoft.com/office/drawing/2014/main" id="{F53F066A-8E94-7541-A001-C0C65D594F61}"/>
                </a:ext>
              </a:extLst>
            </p:cNvPr>
            <p:cNvSpPr/>
            <p:nvPr/>
          </p:nvSpPr>
          <p:spPr>
            <a:xfrm rot="10800000">
              <a:off x="4806579" y="5710632"/>
              <a:ext cx="2578844" cy="563168"/>
            </a:xfrm>
            <a:prstGeom prst="round2SameRect">
              <a:avLst>
                <a:gd name="adj1" fmla="val 18804"/>
                <a:gd name="adj2" fmla="val 0"/>
              </a:avLst>
            </a:prstGeom>
            <a:solidFill>
              <a:schemeClr val="tx2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00"/>
                </a:spcAft>
                <a:buClr>
                  <a:srgbClr val="4091CF"/>
                </a:buClr>
              </a:pPr>
              <a:endParaRPr lang="ko-Kore-KR" altLang="en-US" sz="1200" spc="-20">
                <a:solidFill>
                  <a:schemeClr val="tx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546FCE6-1757-314C-9A5E-2C8F69DF755F}"/>
                </a:ext>
              </a:extLst>
            </p:cNvPr>
            <p:cNvSpPr txBox="1"/>
            <p:nvPr/>
          </p:nvSpPr>
          <p:spPr>
            <a:xfrm>
              <a:off x="5245148" y="5860908"/>
              <a:ext cx="1701711" cy="27526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ore-KR"/>
              </a:defPPr>
              <a:lvl1pPr algn="ctr">
                <a:spcAft>
                  <a:spcPts val="200"/>
                </a:spcAft>
                <a:defRPr sz="1600" b="1" spc="-30">
                  <a:ln>
                    <a:solidFill>
                      <a:srgbClr val="4091CF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KoPubWorldDotum_Pro Bold" pitchFamily="2" charset="-127"/>
                  <a:ea typeface="KoPubWorldDotum_Pro Bold" pitchFamily="2" charset="-127"/>
                </a:defRPr>
              </a:lvl1pPr>
            </a:lstStyle>
            <a:p>
              <a:r>
                <a:rPr lang="en-US" altLang="ko-KR" sz="1400" dirty="0">
                  <a:ln>
                    <a:noFill/>
                  </a:ln>
                  <a:solidFill>
                    <a:schemeClr val="bg1"/>
                  </a:solidFill>
                  <a:cs typeface="KoPubWorldDotum_Pro Bold" pitchFamily="2" charset="-127"/>
                </a:rPr>
                <a:t>2</a:t>
              </a:r>
              <a:r>
                <a:rPr lang="ko-KR" altLang="en-US" sz="1400" dirty="0">
                  <a:ln>
                    <a:noFill/>
                  </a:ln>
                  <a:solidFill>
                    <a:schemeClr val="bg1"/>
                  </a:solidFill>
                  <a:cs typeface="KoPubWorldDotum_Pro Bold" pitchFamily="2" charset="-127"/>
                </a:rPr>
                <a:t>차 모션 캡쳐</a:t>
              </a:r>
            </a:p>
          </p:txBody>
        </p: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AC5ACF63-F5C6-C043-810C-E452EC77C15E}"/>
                </a:ext>
              </a:extLst>
            </p:cNvPr>
            <p:cNvCxnSpPr>
              <a:cxnSpLocks/>
            </p:cNvCxnSpPr>
            <p:nvPr/>
          </p:nvCxnSpPr>
          <p:spPr>
            <a:xfrm>
              <a:off x="5964703" y="4706160"/>
              <a:ext cx="262598" cy="0"/>
            </a:xfrm>
            <a:prstGeom prst="line">
              <a:avLst/>
            </a:prstGeom>
            <a:ln w="317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F55E951-CEEF-904B-B390-1A20483CD1B6}"/>
              </a:ext>
            </a:extLst>
          </p:cNvPr>
          <p:cNvGrpSpPr/>
          <p:nvPr/>
        </p:nvGrpSpPr>
        <p:grpSpPr>
          <a:xfrm>
            <a:off x="6155651" y="2909455"/>
            <a:ext cx="2578846" cy="3364345"/>
            <a:chOff x="7504721" y="2909455"/>
            <a:chExt cx="2578846" cy="3364345"/>
          </a:xfrm>
        </p:grpSpPr>
        <p:sp>
          <p:nvSpPr>
            <p:cNvPr id="73" name="모서리가 둥근 직사각형 72">
              <a:extLst>
                <a:ext uri="{FF2B5EF4-FFF2-40B4-BE49-F238E27FC236}">
                  <a16:creationId xmlns:a16="http://schemas.microsoft.com/office/drawing/2014/main" id="{2A4D2FB6-424E-0A4B-BF1F-20F78A5356BE}"/>
                </a:ext>
              </a:extLst>
            </p:cNvPr>
            <p:cNvSpPr/>
            <p:nvPr/>
          </p:nvSpPr>
          <p:spPr>
            <a:xfrm>
              <a:off x="7504723" y="2909455"/>
              <a:ext cx="2578844" cy="3364345"/>
            </a:xfrm>
            <a:prstGeom prst="roundRect">
              <a:avLst>
                <a:gd name="adj" fmla="val 4075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algn="ctr" rotWithShape="0">
                <a:schemeClr val="tx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70BB11-6536-AF44-9177-EEEE46DF9A29}"/>
                </a:ext>
              </a:extLst>
            </p:cNvPr>
            <p:cNvSpPr txBox="1"/>
            <p:nvPr/>
          </p:nvSpPr>
          <p:spPr>
            <a:xfrm>
              <a:off x="7943290" y="4305043"/>
              <a:ext cx="1701711" cy="2055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ore-KR"/>
              </a:defPPr>
              <a:lvl1pPr algn="ctr">
                <a:spcAft>
                  <a:spcPts val="200"/>
                </a:spcAft>
                <a:defRPr sz="1600" b="1" spc="-30">
                  <a:ln>
                    <a:solidFill>
                      <a:srgbClr val="4091CF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KoPubWorldDotum_Pro Bold" pitchFamily="2" charset="-127"/>
                  <a:ea typeface="KoPubWorldDotum_Pro Bold" pitchFamily="2" charset="-127"/>
                </a:defRPr>
              </a:lvl1pPr>
            </a:lstStyle>
            <a:p>
              <a:r>
                <a:rPr lang="en-US" altLang="ko-KR" sz="1400" dirty="0">
                  <a:ln>
                    <a:noFill/>
                  </a:ln>
                  <a:cs typeface="KoPubWorldDotum_Pro Bold" pitchFamily="2" charset="-127"/>
                </a:rPr>
                <a:t>Unity</a:t>
              </a:r>
              <a:endParaRPr lang="ko-KR" altLang="en-US" sz="1400" dirty="0">
                <a:ln>
                  <a:noFill/>
                </a:ln>
                <a:cs typeface="KoPubWorldDotum_Pro Bold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A04DC14-4DE2-2949-9655-8A93199CB90D}"/>
                </a:ext>
              </a:extLst>
            </p:cNvPr>
            <p:cNvSpPr txBox="1"/>
            <p:nvPr/>
          </p:nvSpPr>
          <p:spPr>
            <a:xfrm>
              <a:off x="7630083" y="4960676"/>
              <a:ext cx="2328122" cy="56316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ore-KR"/>
              </a:defPPr>
              <a:lvl1pPr algn="ctr">
                <a:spcAft>
                  <a:spcPts val="200"/>
                </a:spcAft>
                <a:buClr>
                  <a:srgbClr val="4091CF"/>
                </a:buClr>
                <a:defRPr sz="1200" spc="-20">
                  <a:ln>
                    <a:solidFill>
                      <a:srgbClr val="4091CF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defRPr>
              </a:lvl1pPr>
            </a:lstStyle>
            <a:p>
              <a:pPr>
                <a:spcAft>
                  <a:spcPts val="300"/>
                </a:spcAft>
              </a:pPr>
              <a:r>
                <a:rPr lang="ko-KR" altLang="en-US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유니티 엔진을 통해서</a:t>
              </a:r>
              <a:br>
                <a:rPr lang="en-US" altLang="ko-KR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</a:br>
              <a:r>
                <a:rPr lang="en-US" altLang="ko-KR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Lidar </a:t>
              </a:r>
              <a:r>
                <a:rPr lang="ko-KR" altLang="en-US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값을 받아올 카메라 앱과</a:t>
              </a:r>
              <a:br>
                <a:rPr lang="en-US" altLang="ko-KR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</a:br>
              <a:r>
                <a:rPr lang="ko-KR" altLang="en-US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내부에서 사용할 플러그인을 제작합니다</a:t>
              </a:r>
              <a:r>
                <a:rPr lang="en-US" altLang="ko-KR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.</a:t>
              </a:r>
            </a:p>
          </p:txBody>
        </p:sp>
        <p:sp>
          <p:nvSpPr>
            <p:cNvPr id="76" name="양쪽 모서리가 둥근 사각형 75">
              <a:extLst>
                <a:ext uri="{FF2B5EF4-FFF2-40B4-BE49-F238E27FC236}">
                  <a16:creationId xmlns:a16="http://schemas.microsoft.com/office/drawing/2014/main" id="{F776C6D9-26B0-5341-856A-FEEE7DA1AFA2}"/>
                </a:ext>
              </a:extLst>
            </p:cNvPr>
            <p:cNvSpPr/>
            <p:nvPr/>
          </p:nvSpPr>
          <p:spPr>
            <a:xfrm rot="10800000">
              <a:off x="7504721" y="5710632"/>
              <a:ext cx="2578844" cy="563168"/>
            </a:xfrm>
            <a:prstGeom prst="round2SameRect">
              <a:avLst>
                <a:gd name="adj1" fmla="val 18804"/>
                <a:gd name="adj2" fmla="val 0"/>
              </a:avLst>
            </a:prstGeom>
            <a:solidFill>
              <a:schemeClr val="tx2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00"/>
                </a:spcAft>
                <a:buClr>
                  <a:srgbClr val="4091CF"/>
                </a:buClr>
              </a:pPr>
              <a:endParaRPr lang="ko-Kore-KR" altLang="en-US" sz="1200" spc="-20">
                <a:solidFill>
                  <a:schemeClr val="tx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2C6AF57-00EE-F74C-AFB0-51CC8BC4BDBB}"/>
                </a:ext>
              </a:extLst>
            </p:cNvPr>
            <p:cNvSpPr txBox="1"/>
            <p:nvPr/>
          </p:nvSpPr>
          <p:spPr>
            <a:xfrm>
              <a:off x="7943290" y="5860908"/>
              <a:ext cx="1701711" cy="27526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ore-KR"/>
              </a:defPPr>
              <a:lvl1pPr algn="ctr">
                <a:spcAft>
                  <a:spcPts val="200"/>
                </a:spcAft>
                <a:defRPr sz="1600" b="1" spc="-30">
                  <a:ln>
                    <a:solidFill>
                      <a:srgbClr val="4091CF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KoPubWorldDotum_Pro Bold" pitchFamily="2" charset="-127"/>
                  <a:ea typeface="KoPubWorldDotum_Pro Bold" pitchFamily="2" charset="-127"/>
                </a:defRPr>
              </a:lvl1pPr>
            </a:lstStyle>
            <a:p>
              <a:r>
                <a:rPr lang="ko-KR" altLang="en-US" sz="1400" dirty="0">
                  <a:ln>
                    <a:noFill/>
                  </a:ln>
                  <a:solidFill>
                    <a:schemeClr val="bg1"/>
                  </a:solidFill>
                  <a:cs typeface="KoPubWorldDotum_Pro Bold" pitchFamily="2" charset="-127"/>
                </a:rPr>
                <a:t>앱 및 플러그인 제작</a:t>
              </a:r>
            </a:p>
          </p:txBody>
        </p: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7D488844-7C4E-9C43-AB46-54617EEC786C}"/>
                </a:ext>
              </a:extLst>
            </p:cNvPr>
            <p:cNvCxnSpPr>
              <a:cxnSpLocks/>
            </p:cNvCxnSpPr>
            <p:nvPr/>
          </p:nvCxnSpPr>
          <p:spPr>
            <a:xfrm>
              <a:off x="8662845" y="4706160"/>
              <a:ext cx="262598" cy="0"/>
            </a:xfrm>
            <a:prstGeom prst="line">
              <a:avLst/>
            </a:prstGeom>
            <a:ln w="317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51DAA40-42E7-1B40-8C36-43EA87F3BF66}"/>
              </a:ext>
            </a:extLst>
          </p:cNvPr>
          <p:cNvGrpSpPr/>
          <p:nvPr/>
        </p:nvGrpSpPr>
        <p:grpSpPr>
          <a:xfrm>
            <a:off x="8853791" y="2909455"/>
            <a:ext cx="2578846" cy="3364345"/>
            <a:chOff x="8853791" y="2909455"/>
            <a:chExt cx="2578846" cy="3364345"/>
          </a:xfrm>
        </p:grpSpPr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id="{75DD6C2E-A0DD-C540-8DAC-C4A25F92472F}"/>
                </a:ext>
              </a:extLst>
            </p:cNvPr>
            <p:cNvSpPr/>
            <p:nvPr/>
          </p:nvSpPr>
          <p:spPr>
            <a:xfrm>
              <a:off x="8853793" y="2909455"/>
              <a:ext cx="2578844" cy="3364345"/>
            </a:xfrm>
            <a:prstGeom prst="roundRect">
              <a:avLst>
                <a:gd name="adj" fmla="val 4075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algn="ctr" rotWithShape="0">
                <a:schemeClr val="tx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F268076-4A99-D44E-9332-D2243005C965}"/>
                </a:ext>
              </a:extLst>
            </p:cNvPr>
            <p:cNvSpPr txBox="1"/>
            <p:nvPr/>
          </p:nvSpPr>
          <p:spPr>
            <a:xfrm>
              <a:off x="9292360" y="4305043"/>
              <a:ext cx="1701711" cy="2055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ore-KR"/>
              </a:defPPr>
              <a:lvl1pPr algn="ctr">
                <a:spcAft>
                  <a:spcPts val="200"/>
                </a:spcAft>
                <a:defRPr sz="1600" b="1" spc="-30">
                  <a:ln>
                    <a:solidFill>
                      <a:srgbClr val="4091CF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KoPubWorldDotum_Pro Bold" pitchFamily="2" charset="-127"/>
                  <a:ea typeface="KoPubWorldDotum_Pro Bold" pitchFamily="2" charset="-127"/>
                </a:defRPr>
              </a:lvl1pPr>
            </a:lstStyle>
            <a:p>
              <a:r>
                <a:rPr lang="en-US" altLang="ko-KR" sz="1400" dirty="0">
                  <a:ln>
                    <a:noFill/>
                  </a:ln>
                  <a:cs typeface="KoPubWorldDotum_Pro Bold" pitchFamily="2" charset="-127"/>
                </a:rPr>
                <a:t>Unreal Engine</a:t>
              </a:r>
              <a:endParaRPr lang="ko-KR" altLang="en-US" sz="1400" dirty="0">
                <a:ln>
                  <a:noFill/>
                </a:ln>
                <a:cs typeface="KoPubWorldDotum_Pro Bold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F1A6EA-29D1-0A4D-B761-97F593549326}"/>
                </a:ext>
              </a:extLst>
            </p:cNvPr>
            <p:cNvSpPr txBox="1"/>
            <p:nvPr/>
          </p:nvSpPr>
          <p:spPr>
            <a:xfrm>
              <a:off x="8979153" y="4960676"/>
              <a:ext cx="2328122" cy="56316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ore-KR"/>
              </a:defPPr>
              <a:lvl1pPr algn="ctr">
                <a:spcAft>
                  <a:spcPts val="200"/>
                </a:spcAft>
                <a:buClr>
                  <a:srgbClr val="4091CF"/>
                </a:buClr>
                <a:defRPr sz="1200" spc="-20">
                  <a:ln>
                    <a:solidFill>
                      <a:srgbClr val="4091CF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defRPr>
              </a:lvl1pPr>
            </a:lstStyle>
            <a:p>
              <a:pPr>
                <a:spcAft>
                  <a:spcPts val="300"/>
                </a:spcAft>
              </a:pPr>
              <a:r>
                <a:rPr lang="ko-KR" altLang="en-US" sz="1050" dirty="0" err="1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언리얼</a:t>
              </a:r>
              <a:r>
                <a:rPr lang="ko-KR" altLang="en-US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엔진을 통해서</a:t>
              </a:r>
              <a:br>
                <a:rPr lang="en-US" altLang="ko-KR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</a:br>
              <a:r>
                <a:rPr lang="ko-KR" altLang="en-US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내부에서 사용할 플러그인을 </a:t>
              </a:r>
              <a:br>
                <a:rPr lang="en-US" altLang="ko-KR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</a:br>
              <a:r>
                <a:rPr lang="ko-KR" altLang="en-US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제작합니다</a:t>
              </a:r>
              <a:r>
                <a:rPr lang="en-US" altLang="ko-KR" sz="1050" dirty="0">
                  <a:ln>
                    <a:noFill/>
                  </a:ln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.</a:t>
              </a:r>
            </a:p>
          </p:txBody>
        </p:sp>
        <p:sp>
          <p:nvSpPr>
            <p:cNvPr id="51" name="양쪽 모서리가 둥근 사각형 50">
              <a:extLst>
                <a:ext uri="{FF2B5EF4-FFF2-40B4-BE49-F238E27FC236}">
                  <a16:creationId xmlns:a16="http://schemas.microsoft.com/office/drawing/2014/main" id="{69687FD6-2051-5641-8967-436D3BFD5F48}"/>
                </a:ext>
              </a:extLst>
            </p:cNvPr>
            <p:cNvSpPr/>
            <p:nvPr/>
          </p:nvSpPr>
          <p:spPr>
            <a:xfrm rot="10800000">
              <a:off x="8853791" y="5710632"/>
              <a:ext cx="2578844" cy="563168"/>
            </a:xfrm>
            <a:prstGeom prst="round2SameRect">
              <a:avLst>
                <a:gd name="adj1" fmla="val 18804"/>
                <a:gd name="adj2" fmla="val 0"/>
              </a:avLst>
            </a:prstGeom>
            <a:solidFill>
              <a:schemeClr val="tx2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00"/>
                </a:spcAft>
                <a:buClr>
                  <a:srgbClr val="4091CF"/>
                </a:buClr>
              </a:pPr>
              <a:endParaRPr lang="ko-Kore-KR" altLang="en-US" sz="1200" spc="-20">
                <a:solidFill>
                  <a:schemeClr val="tx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7B9A474-51D2-7A41-BD78-3E990B3D5810}"/>
                </a:ext>
              </a:extLst>
            </p:cNvPr>
            <p:cNvSpPr txBox="1"/>
            <p:nvPr/>
          </p:nvSpPr>
          <p:spPr>
            <a:xfrm>
              <a:off x="9292360" y="5860908"/>
              <a:ext cx="1701711" cy="27526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ore-KR"/>
              </a:defPPr>
              <a:lvl1pPr algn="ctr">
                <a:spcAft>
                  <a:spcPts val="200"/>
                </a:spcAft>
                <a:defRPr sz="1600" b="1" spc="-30">
                  <a:ln>
                    <a:solidFill>
                      <a:srgbClr val="4091CF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KoPubWorldDotum_Pro Bold" pitchFamily="2" charset="-127"/>
                  <a:ea typeface="KoPubWorldDotum_Pro Bold" pitchFamily="2" charset="-127"/>
                </a:defRPr>
              </a:lvl1pPr>
            </a:lstStyle>
            <a:p>
              <a:r>
                <a:rPr lang="ko-KR" altLang="en-US" sz="1400" dirty="0">
                  <a:ln>
                    <a:noFill/>
                  </a:ln>
                  <a:solidFill>
                    <a:schemeClr val="bg1"/>
                  </a:solidFill>
                  <a:cs typeface="KoPubWorldDotum_Pro Bold" pitchFamily="2" charset="-127"/>
                </a:rPr>
                <a:t>플러그인 제작</a:t>
              </a:r>
            </a:p>
          </p:txBody>
        </p: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4B1DF9B1-035B-F349-A08D-A93C81B887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11915" y="4706160"/>
              <a:ext cx="262598" cy="0"/>
            </a:xfrm>
            <a:prstGeom prst="line">
              <a:avLst/>
            </a:prstGeom>
            <a:ln w="317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9CA316B-BC2A-4A39-8138-D3482DA83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288" y="3202182"/>
            <a:ext cx="932438" cy="8231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97E85F-5D4F-460D-A746-BE8C3E776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87" t="23618" r="2928" b="8519"/>
          <a:stretch/>
        </p:blipFill>
        <p:spPr>
          <a:xfrm>
            <a:off x="4191044" y="3300272"/>
            <a:ext cx="1111772" cy="6270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32694E-6FF5-42A6-8AF1-EA004EED22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90" b="32277"/>
          <a:stretch/>
        </p:blipFill>
        <p:spPr>
          <a:xfrm>
            <a:off x="6896561" y="3037928"/>
            <a:ext cx="1095511" cy="10643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C681B1E-515F-4F5C-B0D0-E307F62371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693" b="30468"/>
          <a:stretch/>
        </p:blipFill>
        <p:spPr>
          <a:xfrm>
            <a:off x="9543206" y="3025465"/>
            <a:ext cx="1200014" cy="1092790"/>
          </a:xfrm>
          <a:prstGeom prst="rect">
            <a:avLst/>
          </a:prstGeom>
        </p:spPr>
      </p:pic>
      <p:cxnSp>
        <p:nvCxnSpPr>
          <p:cNvPr id="60" name="직선 연결선 9">
            <a:extLst>
              <a:ext uri="{FF2B5EF4-FFF2-40B4-BE49-F238E27FC236}">
                <a16:creationId xmlns:a16="http://schemas.microsoft.com/office/drawing/2014/main" id="{314495A4-1922-449F-8FB5-AE4F6CD258B9}"/>
              </a:ext>
            </a:extLst>
          </p:cNvPr>
          <p:cNvCxnSpPr>
            <a:cxnSpLocks/>
          </p:cNvCxnSpPr>
          <p:nvPr/>
        </p:nvCxnSpPr>
        <p:spPr>
          <a:xfrm flipH="1">
            <a:off x="59651" y="2488611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E726AFF-0D54-4AF7-8E6E-ABA7ADE3E15C}"/>
              </a:ext>
            </a:extLst>
          </p:cNvPr>
          <p:cNvSpPr txBox="1"/>
          <p:nvPr/>
        </p:nvSpPr>
        <p:spPr>
          <a:xfrm>
            <a:off x="1786831" y="31766"/>
            <a:ext cx="9581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카메라와 아이폰 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Lidar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는 어떻게 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calibration (or synchronization)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하나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?</a:t>
            </a:r>
          </a:p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  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이런 측면에서 기술 조사가 없음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24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그룹 93">
            <a:extLst>
              <a:ext uri="{FF2B5EF4-FFF2-40B4-BE49-F238E27FC236}">
                <a16:creationId xmlns:a16="http://schemas.microsoft.com/office/drawing/2014/main" id="{D7D95218-B5F9-B043-8747-CD46580FC82D}"/>
              </a:ext>
            </a:extLst>
          </p:cNvPr>
          <p:cNvGrpSpPr/>
          <p:nvPr/>
        </p:nvGrpSpPr>
        <p:grpSpPr>
          <a:xfrm>
            <a:off x="3381611" y="2320714"/>
            <a:ext cx="2628562" cy="3009462"/>
            <a:chOff x="593729" y="3278659"/>
            <a:chExt cx="2628562" cy="3009462"/>
          </a:xfrm>
        </p:grpSpPr>
        <p:sp>
          <p:nvSpPr>
            <p:cNvPr id="95" name="모서리가 둥근 직사각형 94">
              <a:extLst>
                <a:ext uri="{FF2B5EF4-FFF2-40B4-BE49-F238E27FC236}">
                  <a16:creationId xmlns:a16="http://schemas.microsoft.com/office/drawing/2014/main" id="{671B1764-006E-A044-B558-699DEABD4C50}"/>
                </a:ext>
              </a:extLst>
            </p:cNvPr>
            <p:cNvSpPr/>
            <p:nvPr/>
          </p:nvSpPr>
          <p:spPr>
            <a:xfrm>
              <a:off x="593729" y="3604384"/>
              <a:ext cx="2628562" cy="2683737"/>
            </a:xfrm>
            <a:prstGeom prst="roundRect">
              <a:avLst>
                <a:gd name="adj" fmla="val 4095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6" name="양쪽 모서리가 둥근 사각형 95">
              <a:extLst>
                <a:ext uri="{FF2B5EF4-FFF2-40B4-BE49-F238E27FC236}">
                  <a16:creationId xmlns:a16="http://schemas.microsoft.com/office/drawing/2014/main" id="{A525AC99-1E9B-E54F-B8EB-B258D61E9FBD}"/>
                </a:ext>
              </a:extLst>
            </p:cNvPr>
            <p:cNvSpPr/>
            <p:nvPr/>
          </p:nvSpPr>
          <p:spPr>
            <a:xfrm>
              <a:off x="593729" y="3278659"/>
              <a:ext cx="2628562" cy="2618633"/>
            </a:xfrm>
            <a:prstGeom prst="round2SameRect">
              <a:avLst>
                <a:gd name="adj1" fmla="val 3652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algn="ctr" rotWithShape="0">
                <a:schemeClr val="tx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7D20825-3459-A248-AFFD-781D201DDDA8}"/>
              </a:ext>
            </a:extLst>
          </p:cNvPr>
          <p:cNvGrpSpPr/>
          <p:nvPr/>
        </p:nvGrpSpPr>
        <p:grpSpPr>
          <a:xfrm>
            <a:off x="6174932" y="2320714"/>
            <a:ext cx="2628562" cy="3009462"/>
            <a:chOff x="593729" y="3278659"/>
            <a:chExt cx="2628562" cy="3009462"/>
          </a:xfrm>
        </p:grpSpPr>
        <p:sp>
          <p:nvSpPr>
            <p:cNvPr id="98" name="모서리가 둥근 직사각형 97">
              <a:extLst>
                <a:ext uri="{FF2B5EF4-FFF2-40B4-BE49-F238E27FC236}">
                  <a16:creationId xmlns:a16="http://schemas.microsoft.com/office/drawing/2014/main" id="{E6F0AF23-3B6B-3341-AE99-1B542DBEA46A}"/>
                </a:ext>
              </a:extLst>
            </p:cNvPr>
            <p:cNvSpPr/>
            <p:nvPr/>
          </p:nvSpPr>
          <p:spPr>
            <a:xfrm>
              <a:off x="593729" y="3604384"/>
              <a:ext cx="2628562" cy="2683737"/>
            </a:xfrm>
            <a:prstGeom prst="roundRect">
              <a:avLst>
                <a:gd name="adj" fmla="val 4095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9" name="양쪽 모서리가 둥근 사각형 98">
              <a:extLst>
                <a:ext uri="{FF2B5EF4-FFF2-40B4-BE49-F238E27FC236}">
                  <a16:creationId xmlns:a16="http://schemas.microsoft.com/office/drawing/2014/main" id="{4C67A592-4435-374A-888E-855AD8FB4024}"/>
                </a:ext>
              </a:extLst>
            </p:cNvPr>
            <p:cNvSpPr/>
            <p:nvPr/>
          </p:nvSpPr>
          <p:spPr>
            <a:xfrm>
              <a:off x="593729" y="3278659"/>
              <a:ext cx="2628562" cy="2618633"/>
            </a:xfrm>
            <a:prstGeom prst="round2SameRect">
              <a:avLst>
                <a:gd name="adj1" fmla="val 3652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algn="ctr" rotWithShape="0">
                <a:schemeClr val="tx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F673F16-9E98-B442-9F06-A20B3819A701}"/>
              </a:ext>
            </a:extLst>
          </p:cNvPr>
          <p:cNvGrpSpPr/>
          <p:nvPr/>
        </p:nvGrpSpPr>
        <p:grpSpPr>
          <a:xfrm>
            <a:off x="8980594" y="2320714"/>
            <a:ext cx="2628562" cy="3009462"/>
            <a:chOff x="593729" y="3278659"/>
            <a:chExt cx="2628562" cy="3009462"/>
          </a:xfrm>
        </p:grpSpPr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45E73BE5-56A0-0441-B400-E6FF5231F64E}"/>
                </a:ext>
              </a:extLst>
            </p:cNvPr>
            <p:cNvSpPr/>
            <p:nvPr/>
          </p:nvSpPr>
          <p:spPr>
            <a:xfrm>
              <a:off x="593729" y="3604384"/>
              <a:ext cx="2628562" cy="2683737"/>
            </a:xfrm>
            <a:prstGeom prst="roundRect">
              <a:avLst>
                <a:gd name="adj" fmla="val 4095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2" name="양쪽 모서리가 둥근 사각형 101">
              <a:extLst>
                <a:ext uri="{FF2B5EF4-FFF2-40B4-BE49-F238E27FC236}">
                  <a16:creationId xmlns:a16="http://schemas.microsoft.com/office/drawing/2014/main" id="{23212645-34B9-034C-BFFC-0412C3F302AF}"/>
                </a:ext>
              </a:extLst>
            </p:cNvPr>
            <p:cNvSpPr/>
            <p:nvPr/>
          </p:nvSpPr>
          <p:spPr>
            <a:xfrm>
              <a:off x="593729" y="3278659"/>
              <a:ext cx="2628562" cy="2618633"/>
            </a:xfrm>
            <a:prstGeom prst="round2SameRect">
              <a:avLst>
                <a:gd name="adj1" fmla="val 3652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algn="ctr" rotWithShape="0">
                <a:schemeClr val="tx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DAB71A8-48D1-354A-8A34-8146D015FF6F}"/>
              </a:ext>
            </a:extLst>
          </p:cNvPr>
          <p:cNvGrpSpPr/>
          <p:nvPr/>
        </p:nvGrpSpPr>
        <p:grpSpPr>
          <a:xfrm>
            <a:off x="593728" y="2320714"/>
            <a:ext cx="2628562" cy="3009462"/>
            <a:chOff x="593729" y="3278659"/>
            <a:chExt cx="2628562" cy="3009462"/>
          </a:xfrm>
        </p:grpSpPr>
        <p:sp>
          <p:nvSpPr>
            <p:cNvPr id="60" name="모서리가 둥근 직사각형 59">
              <a:extLst>
                <a:ext uri="{FF2B5EF4-FFF2-40B4-BE49-F238E27FC236}">
                  <a16:creationId xmlns:a16="http://schemas.microsoft.com/office/drawing/2014/main" id="{F5B1046D-E906-0C41-AA12-E0A22636C1DD}"/>
                </a:ext>
              </a:extLst>
            </p:cNvPr>
            <p:cNvSpPr/>
            <p:nvPr/>
          </p:nvSpPr>
          <p:spPr>
            <a:xfrm>
              <a:off x="593729" y="3604384"/>
              <a:ext cx="2628562" cy="2683737"/>
            </a:xfrm>
            <a:prstGeom prst="roundRect">
              <a:avLst>
                <a:gd name="adj" fmla="val 4095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양쪽 모서리가 둥근 사각형 9">
              <a:extLst>
                <a:ext uri="{FF2B5EF4-FFF2-40B4-BE49-F238E27FC236}">
                  <a16:creationId xmlns:a16="http://schemas.microsoft.com/office/drawing/2014/main" id="{92EC3650-92F6-C34D-93F0-4055AB288DAE}"/>
                </a:ext>
              </a:extLst>
            </p:cNvPr>
            <p:cNvSpPr/>
            <p:nvPr/>
          </p:nvSpPr>
          <p:spPr>
            <a:xfrm>
              <a:off x="593729" y="3278659"/>
              <a:ext cx="2628562" cy="2618633"/>
            </a:xfrm>
            <a:prstGeom prst="round2SameRect">
              <a:avLst>
                <a:gd name="adj1" fmla="val 3652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algn="ctr" rotWithShape="0">
                <a:schemeClr val="tx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4E2FB6-D2C9-504C-B1AD-8BBB8E78691F}"/>
              </a:ext>
            </a:extLst>
          </p:cNvPr>
          <p:cNvGrpSpPr/>
          <p:nvPr/>
        </p:nvGrpSpPr>
        <p:grpSpPr>
          <a:xfrm>
            <a:off x="589085" y="811135"/>
            <a:ext cx="10923262" cy="532012"/>
            <a:chOff x="589085" y="852852"/>
            <a:chExt cx="10923262" cy="53201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159677-1DDF-C842-BE80-589BB07B07BB}"/>
                </a:ext>
              </a:extLst>
            </p:cNvPr>
            <p:cNvSpPr txBox="1"/>
            <p:nvPr userDrawn="1"/>
          </p:nvSpPr>
          <p:spPr>
            <a:xfrm>
              <a:off x="1157941" y="852852"/>
              <a:ext cx="10354406" cy="5232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kumimoji="1" lang="ko-KR" altLang="en-US" sz="2200" b="1" spc="-50" dirty="0">
                  <a:solidFill>
                    <a:schemeClr val="tx2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구조 및 동작 시나리오</a:t>
              </a:r>
              <a:endParaRPr kumimoji="1" lang="en-US" altLang="ko-Kore-KR" sz="2200" b="1" spc="-50" dirty="0">
                <a:solidFill>
                  <a:schemeClr val="tx2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83AD66-B249-8249-98B1-D9A322A9C638}"/>
                </a:ext>
              </a:extLst>
            </p:cNvPr>
            <p:cNvSpPr txBox="1"/>
            <p:nvPr userDrawn="1"/>
          </p:nvSpPr>
          <p:spPr>
            <a:xfrm>
              <a:off x="589085" y="861644"/>
              <a:ext cx="439879" cy="5232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ko-KR" sz="2800" b="1" dirty="0">
                  <a:solidFill>
                    <a:schemeClr val="accent1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05</a:t>
              </a:r>
              <a:endParaRPr kumimoji="1" lang="en-US" altLang="ko-Kore-KR" sz="2800" b="1" dirty="0">
                <a:solidFill>
                  <a:schemeClr val="accent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D7CEE3A7-7756-DB4E-9895-7AF85BC45843}"/>
              </a:ext>
            </a:extLst>
          </p:cNvPr>
          <p:cNvSpPr txBox="1"/>
          <p:nvPr/>
        </p:nvSpPr>
        <p:spPr>
          <a:xfrm>
            <a:off x="10228262" y="542281"/>
            <a:ext cx="1376363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/>
            <a:r>
              <a:rPr lang="en-US" altLang="ko-KR" sz="900" b="0" i="0" spc="-30" dirty="0">
                <a:solidFill>
                  <a:schemeClr val="bg1">
                    <a:lumMod val="7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Chapter 05 </a:t>
            </a:r>
            <a:r>
              <a:rPr lang="ko-KR" altLang="en-US" sz="900" b="0" i="0" spc="-30" dirty="0">
                <a:solidFill>
                  <a:schemeClr val="bg1">
                    <a:lumMod val="7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구조 및 동작 시나리오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5820E44-C784-A14F-8F57-B2D777A52CD2}"/>
              </a:ext>
            </a:extLst>
          </p:cNvPr>
          <p:cNvSpPr/>
          <p:nvPr/>
        </p:nvSpPr>
        <p:spPr>
          <a:xfrm>
            <a:off x="6360623" y="2552172"/>
            <a:ext cx="2184928" cy="34819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" rIns="0" bIns="0" rtlCol="0" anchor="ctr"/>
          <a:lstStyle/>
          <a:p>
            <a:pPr algn="ctr">
              <a:spcAft>
                <a:spcPts val="100"/>
              </a:spcAft>
              <a:buClr>
                <a:srgbClr val="4091CF"/>
              </a:buClr>
            </a:pPr>
            <a:r>
              <a:rPr lang="ko-KR" altLang="en-US" sz="1250" b="1" spc="-20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세번째 </a:t>
            </a:r>
            <a:r>
              <a:rPr lang="ko-KR" altLang="en-US" sz="1250" b="1" spc="-20" dirty="0">
                <a:solidFill>
                  <a:srgbClr val="FF000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프로세스</a:t>
            </a:r>
            <a:endParaRPr lang="ko-Kore-KR" altLang="en-US" sz="1250" b="1" spc="-20" dirty="0">
              <a:solidFill>
                <a:srgbClr val="FF0000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B24EAF5-32E5-5F44-AD0F-9CDBD5579F33}"/>
              </a:ext>
            </a:extLst>
          </p:cNvPr>
          <p:cNvSpPr txBox="1"/>
          <p:nvPr/>
        </p:nvSpPr>
        <p:spPr>
          <a:xfrm>
            <a:off x="6189077" y="5000662"/>
            <a:ext cx="2618148" cy="27400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ko-KR" altLang="en-US" sz="1000" spc="-2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후처리</a:t>
            </a:r>
            <a:endParaRPr lang="ko-Kore-KR" altLang="en-US" sz="1000" spc="-2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2B86B37-DA49-834E-B63B-2AE4EA557A47}"/>
              </a:ext>
            </a:extLst>
          </p:cNvPr>
          <p:cNvSpPr/>
          <p:nvPr/>
        </p:nvSpPr>
        <p:spPr>
          <a:xfrm>
            <a:off x="9197205" y="2552172"/>
            <a:ext cx="2184928" cy="34819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" rIns="0" bIns="0" rtlCol="0" anchor="ctr"/>
          <a:lstStyle/>
          <a:p>
            <a:pPr algn="ctr">
              <a:spcAft>
                <a:spcPts val="100"/>
              </a:spcAft>
              <a:buClr>
                <a:srgbClr val="4091CF"/>
              </a:buClr>
            </a:pPr>
            <a:r>
              <a:rPr lang="ko-KR" altLang="en-US" sz="1250" b="1" spc="-20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네번째 </a:t>
            </a:r>
            <a:r>
              <a:rPr lang="ko-KR" altLang="en-US" sz="1250" b="1" spc="-20" dirty="0">
                <a:solidFill>
                  <a:srgbClr val="FF000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프로세스</a:t>
            </a:r>
            <a:endParaRPr lang="ko-Kore-KR" altLang="en-US" sz="1250" b="1" spc="-20" dirty="0">
              <a:solidFill>
                <a:srgbClr val="FF0000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2E7D842-93BC-144F-A97D-4EA899D83668}"/>
              </a:ext>
            </a:extLst>
          </p:cNvPr>
          <p:cNvSpPr txBox="1"/>
          <p:nvPr/>
        </p:nvSpPr>
        <p:spPr>
          <a:xfrm>
            <a:off x="8980594" y="5000662"/>
            <a:ext cx="2618148" cy="27400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en-US" sz="1000" spc="-2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</a:t>
            </a:r>
            <a:r>
              <a:rPr lang="ko-KR" altLang="en-US" sz="1000" spc="-2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차 후처리 후 적용</a:t>
            </a:r>
            <a:endParaRPr lang="ko-Kore-KR" altLang="en-US" sz="1000" spc="-2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B3DBD55-0361-7F48-865B-81A081112A7E}"/>
              </a:ext>
            </a:extLst>
          </p:cNvPr>
          <p:cNvSpPr/>
          <p:nvPr/>
        </p:nvSpPr>
        <p:spPr>
          <a:xfrm>
            <a:off x="815547" y="2552172"/>
            <a:ext cx="2184928" cy="34819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" rIns="0" bIns="0" rtlCol="0" anchor="ctr"/>
          <a:lstStyle/>
          <a:p>
            <a:pPr algn="ctr">
              <a:spcAft>
                <a:spcPts val="100"/>
              </a:spcAft>
              <a:buClr>
                <a:srgbClr val="4091CF"/>
              </a:buClr>
            </a:pPr>
            <a:r>
              <a:rPr lang="ko-KR" altLang="en-US" sz="1250" b="1" spc="-20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첫번째 </a:t>
            </a:r>
            <a:r>
              <a:rPr lang="ko-KR" altLang="en-US" sz="1250" b="1" spc="-20" dirty="0">
                <a:solidFill>
                  <a:srgbClr val="FF000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프로세스</a:t>
            </a:r>
            <a:endParaRPr lang="ko-Kore-KR" altLang="en-US" sz="1250" b="1" spc="-20" dirty="0">
              <a:solidFill>
                <a:srgbClr val="FF0000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D58351-6ACD-BD41-A1F2-08FEE148E929}"/>
              </a:ext>
            </a:extLst>
          </p:cNvPr>
          <p:cNvSpPr txBox="1"/>
          <p:nvPr/>
        </p:nvSpPr>
        <p:spPr>
          <a:xfrm>
            <a:off x="593729" y="5000662"/>
            <a:ext cx="2618148" cy="27400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en-US" sz="1000" spc="-2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Lidar </a:t>
            </a:r>
            <a:r>
              <a:rPr lang="ko-KR" altLang="en-US" sz="1000" spc="-2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카메라 앱 제작</a:t>
            </a:r>
            <a:endParaRPr lang="en-US" altLang="ko-KR" sz="1000" spc="-2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BDDE2A-F724-8A4C-8F2D-87367CCCA42D}"/>
              </a:ext>
            </a:extLst>
          </p:cNvPr>
          <p:cNvSpPr txBox="1"/>
          <p:nvPr/>
        </p:nvSpPr>
        <p:spPr>
          <a:xfrm>
            <a:off x="932500" y="3082507"/>
            <a:ext cx="1951019" cy="720072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70000"/>
              </a:schemeClr>
            </a:solidFill>
          </a:ln>
        </p:spPr>
        <p:txBody>
          <a:bodyPr wrap="none" lIns="0" tIns="18000" rIns="0" bIns="0" rtlCol="0" anchor="ctr">
            <a:noAutofit/>
          </a:bodyPr>
          <a:lstStyle>
            <a:defPPr>
              <a:defRPr lang="ko-Kore-KR"/>
            </a:defPPr>
            <a:lvl1pPr algn="ctr">
              <a:spcAft>
                <a:spcPts val="300"/>
              </a:spcAft>
              <a:buClr>
                <a:srgbClr val="4091CF"/>
              </a:buClr>
              <a:defRPr sz="1000" spc="-20">
                <a:ln>
                  <a:noFill/>
                </a:ln>
                <a:solidFill>
                  <a:schemeClr val="tx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lvl1pPr>
          </a:lstStyle>
          <a:p>
            <a:r>
              <a:rPr lang="en-US" altLang="ko-KR" dirty="0"/>
              <a:t>AR Foundation</a:t>
            </a:r>
            <a:r>
              <a:rPr lang="ko-KR" altLang="en-US" dirty="0"/>
              <a:t>과 </a:t>
            </a:r>
            <a:r>
              <a:rPr lang="en-US" altLang="ko-KR" dirty="0"/>
              <a:t>Unity</a:t>
            </a:r>
            <a:r>
              <a:rPr lang="ko-KR" altLang="en-US" dirty="0"/>
              <a:t>를 통한</a:t>
            </a:r>
            <a:br>
              <a:rPr lang="en-US" altLang="ko-KR" dirty="0"/>
            </a:br>
            <a:r>
              <a:rPr lang="en-US" altLang="ko-KR" dirty="0"/>
              <a:t>Lidar </a:t>
            </a:r>
            <a:r>
              <a:rPr lang="ko-KR" altLang="en-US" dirty="0"/>
              <a:t>카메라 앱 제작</a:t>
            </a:r>
            <a:endParaRPr lang="en-US" altLang="ko-K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21F411-B209-2743-B101-CE7B3B3D5A1F}"/>
              </a:ext>
            </a:extLst>
          </p:cNvPr>
          <p:cNvSpPr txBox="1"/>
          <p:nvPr/>
        </p:nvSpPr>
        <p:spPr>
          <a:xfrm>
            <a:off x="932500" y="3965534"/>
            <a:ext cx="1951019" cy="720071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70000"/>
              </a:schemeClr>
            </a:solidFill>
          </a:ln>
        </p:spPr>
        <p:txBody>
          <a:bodyPr wrap="none" lIns="0" tIns="18000" rIns="0" bIns="0" rtlCol="0" anchor="ctr">
            <a:noAutofit/>
          </a:bodyPr>
          <a:lstStyle>
            <a:defPPr>
              <a:defRPr lang="ko-Kore-KR"/>
            </a:defPPr>
            <a:lvl1pPr algn="ctr">
              <a:spcAft>
                <a:spcPts val="300"/>
              </a:spcAft>
              <a:buClr>
                <a:srgbClr val="4091CF"/>
              </a:buClr>
              <a:defRPr sz="1000" spc="-20">
                <a:ln>
                  <a:noFill/>
                </a:ln>
                <a:solidFill>
                  <a:schemeClr val="tx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lvl1pPr>
          </a:lstStyle>
          <a:p>
            <a:r>
              <a:rPr lang="en-US" altLang="ko-KR" dirty="0"/>
              <a:t>Lidar </a:t>
            </a:r>
            <a:r>
              <a:rPr lang="ko-KR" altLang="en-US" dirty="0"/>
              <a:t>데이터를 받아서</a:t>
            </a:r>
            <a:br>
              <a:rPr lang="en-US" altLang="ko-KR" dirty="0"/>
            </a:br>
            <a:r>
              <a:rPr lang="ko-KR" altLang="en-US" dirty="0"/>
              <a:t>후일 </a:t>
            </a:r>
            <a:r>
              <a:rPr lang="en-US" altLang="ko-KR" dirty="0"/>
              <a:t>OpenCV </a:t>
            </a:r>
            <a:r>
              <a:rPr lang="ko-KR" altLang="en-US" dirty="0"/>
              <a:t>데이터와</a:t>
            </a:r>
            <a:br>
              <a:rPr lang="en-US" altLang="ko-KR" dirty="0"/>
            </a:br>
            <a:r>
              <a:rPr lang="ko-KR" altLang="en-US" dirty="0"/>
              <a:t>비교한다</a:t>
            </a:r>
            <a:endParaRPr lang="en-US" altLang="ko-KR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9CC5980-20BB-ED41-B7B2-C25D0E37FDFC}"/>
              </a:ext>
            </a:extLst>
          </p:cNvPr>
          <p:cNvCxnSpPr>
            <a:cxnSpLocks/>
          </p:cNvCxnSpPr>
          <p:nvPr/>
        </p:nvCxnSpPr>
        <p:spPr>
          <a:xfrm>
            <a:off x="1908009" y="3802579"/>
            <a:ext cx="0" cy="162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43C05BE-C620-4248-9208-2F8F75709D3C}"/>
              </a:ext>
            </a:extLst>
          </p:cNvPr>
          <p:cNvSpPr/>
          <p:nvPr/>
        </p:nvSpPr>
        <p:spPr>
          <a:xfrm>
            <a:off x="3609433" y="2552172"/>
            <a:ext cx="2184928" cy="34819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" rIns="0" bIns="0" rtlCol="0" anchor="ctr"/>
          <a:lstStyle/>
          <a:p>
            <a:pPr algn="ctr">
              <a:spcAft>
                <a:spcPts val="100"/>
              </a:spcAft>
              <a:buClr>
                <a:srgbClr val="4091CF"/>
              </a:buClr>
            </a:pPr>
            <a:r>
              <a:rPr lang="ko-KR" altLang="en-US" sz="1250" b="1" spc="-20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두번째 </a:t>
            </a:r>
            <a:r>
              <a:rPr lang="ko-KR" altLang="en-US" sz="1250" b="1" spc="-20" dirty="0">
                <a:solidFill>
                  <a:srgbClr val="FF0000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프로세스</a:t>
            </a:r>
            <a:endParaRPr lang="ko-Kore-KR" altLang="en-US" sz="1250" b="1" spc="-20" dirty="0">
              <a:solidFill>
                <a:srgbClr val="FF0000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C158F1-02F0-8F43-BEC5-54017E9BAC3E}"/>
              </a:ext>
            </a:extLst>
          </p:cNvPr>
          <p:cNvSpPr txBox="1"/>
          <p:nvPr/>
        </p:nvSpPr>
        <p:spPr>
          <a:xfrm>
            <a:off x="3395998" y="5000662"/>
            <a:ext cx="2618148" cy="27400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ko-KR" altLang="en-US" sz="1000" spc="-2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영상처리</a:t>
            </a:r>
            <a:endParaRPr lang="ko-Kore-KR" altLang="en-US" sz="1000" spc="-2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B6764E3-DCDD-9C4B-8803-A067B5854D0D}"/>
              </a:ext>
            </a:extLst>
          </p:cNvPr>
          <p:cNvSpPr txBox="1"/>
          <p:nvPr/>
        </p:nvSpPr>
        <p:spPr>
          <a:xfrm>
            <a:off x="6503339" y="3083933"/>
            <a:ext cx="1951019" cy="400086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70000"/>
              </a:schemeClr>
            </a:solidFill>
          </a:ln>
        </p:spPr>
        <p:txBody>
          <a:bodyPr wrap="none" lIns="0" tIns="18000" rIns="0" bIns="0" rtlCol="0" anchor="ctr">
            <a:noAutofit/>
          </a:bodyPr>
          <a:lstStyle>
            <a:defPPr>
              <a:defRPr lang="ko-Kore-KR"/>
            </a:defPPr>
            <a:lvl1pPr algn="ctr">
              <a:spcAft>
                <a:spcPts val="300"/>
              </a:spcAft>
              <a:buClr>
                <a:srgbClr val="4091CF"/>
              </a:buClr>
              <a:defRPr sz="1000" spc="-20">
                <a:ln>
                  <a:noFill/>
                </a:ln>
                <a:solidFill>
                  <a:schemeClr val="tx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lvl1pPr>
          </a:lstStyle>
          <a:p>
            <a:r>
              <a:rPr lang="en-US" altLang="ko-KR" dirty="0"/>
              <a:t>Lidar </a:t>
            </a:r>
            <a:r>
              <a:rPr lang="ko-KR" altLang="en-US" dirty="0"/>
              <a:t>앱의 데이터</a:t>
            </a:r>
            <a:endParaRPr lang="en-US" altLang="ko-KR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B3FEDF-ED60-9647-AC2C-D78886416248}"/>
              </a:ext>
            </a:extLst>
          </p:cNvPr>
          <p:cNvSpPr txBox="1"/>
          <p:nvPr/>
        </p:nvSpPr>
        <p:spPr>
          <a:xfrm>
            <a:off x="6503339" y="3683449"/>
            <a:ext cx="1951019" cy="400086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70000"/>
              </a:schemeClr>
            </a:solidFill>
          </a:ln>
        </p:spPr>
        <p:txBody>
          <a:bodyPr wrap="none" lIns="0" tIns="18000" rIns="0" bIns="0" rtlCol="0" anchor="ctr">
            <a:noAutofit/>
          </a:bodyPr>
          <a:lstStyle>
            <a:defPPr>
              <a:defRPr lang="ko-Kore-KR"/>
            </a:defPPr>
            <a:lvl1pPr algn="ctr">
              <a:spcAft>
                <a:spcPts val="300"/>
              </a:spcAft>
              <a:buClr>
                <a:srgbClr val="4091CF"/>
              </a:buClr>
              <a:defRPr sz="1000" spc="-20">
                <a:ln>
                  <a:noFill/>
                </a:ln>
                <a:solidFill>
                  <a:schemeClr val="tx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lvl1pPr>
          </a:lstStyle>
          <a:p>
            <a:r>
              <a:rPr lang="en-US" altLang="ko-KR" dirty="0"/>
              <a:t>OpenCV</a:t>
            </a:r>
            <a:r>
              <a:rPr lang="ko-KR" altLang="en-US" dirty="0"/>
              <a:t>를 통한 데이터</a:t>
            </a:r>
            <a:endParaRPr lang="en-US" altLang="ko-KR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BE98F1-D26A-3A4C-A340-4CB52225689A}"/>
              </a:ext>
            </a:extLst>
          </p:cNvPr>
          <p:cNvSpPr txBox="1"/>
          <p:nvPr/>
        </p:nvSpPr>
        <p:spPr>
          <a:xfrm>
            <a:off x="6503339" y="4282964"/>
            <a:ext cx="1951019" cy="506749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70000"/>
              </a:schemeClr>
            </a:solidFill>
          </a:ln>
        </p:spPr>
        <p:txBody>
          <a:bodyPr wrap="none" lIns="0" tIns="18000" rIns="0" bIns="0" rtlCol="0" anchor="ctr">
            <a:noAutofit/>
          </a:bodyPr>
          <a:lstStyle>
            <a:defPPr>
              <a:defRPr lang="ko-Kore-KR"/>
            </a:defPPr>
            <a:lvl1pPr algn="ctr">
              <a:spcAft>
                <a:spcPts val="300"/>
              </a:spcAft>
              <a:buClr>
                <a:srgbClr val="4091CF"/>
              </a:buClr>
              <a:defRPr sz="1000" spc="-20">
                <a:ln>
                  <a:noFill/>
                </a:ln>
                <a:solidFill>
                  <a:schemeClr val="tx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lvl1pPr>
          </a:lstStyle>
          <a:p>
            <a:r>
              <a:rPr lang="ko-KR" altLang="en-US" dirty="0"/>
              <a:t>데이터 비교 후 </a:t>
            </a:r>
            <a:br>
              <a:rPr lang="en-US" altLang="ko-KR" dirty="0"/>
            </a:br>
            <a:r>
              <a:rPr lang="ko-KR" altLang="en-US" dirty="0"/>
              <a:t>최종 데이터 생성</a:t>
            </a:r>
            <a:endParaRPr lang="en-US" altLang="ko-KR" dirty="0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B0A7C8B-7196-5A4D-A78C-8ECA97E5188A}"/>
              </a:ext>
            </a:extLst>
          </p:cNvPr>
          <p:cNvCxnSpPr>
            <a:cxnSpLocks/>
          </p:cNvCxnSpPr>
          <p:nvPr/>
        </p:nvCxnSpPr>
        <p:spPr>
          <a:xfrm>
            <a:off x="7478848" y="3484019"/>
            <a:ext cx="0" cy="1994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1DCDA8F-5BE4-6D49-9A03-2D27182FC9F1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>
            <a:off x="7478849" y="4083535"/>
            <a:ext cx="0" cy="1994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40F8E38-7F1C-4FFF-9FA9-749B2B50049E}"/>
              </a:ext>
            </a:extLst>
          </p:cNvPr>
          <p:cNvSpPr txBox="1"/>
          <p:nvPr/>
        </p:nvSpPr>
        <p:spPr>
          <a:xfrm>
            <a:off x="3696789" y="3083933"/>
            <a:ext cx="1951019" cy="720072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70000"/>
              </a:schemeClr>
            </a:solidFill>
          </a:ln>
        </p:spPr>
        <p:txBody>
          <a:bodyPr wrap="none" lIns="0" tIns="18000" rIns="0" bIns="0" rtlCol="0" anchor="ctr">
            <a:noAutofit/>
          </a:bodyPr>
          <a:lstStyle>
            <a:defPPr>
              <a:defRPr lang="ko-Kore-KR"/>
            </a:defPPr>
            <a:lvl1pPr algn="ctr">
              <a:spcAft>
                <a:spcPts val="300"/>
              </a:spcAft>
              <a:buClr>
                <a:srgbClr val="4091CF"/>
              </a:buClr>
              <a:defRPr sz="1000" spc="-20">
                <a:ln>
                  <a:noFill/>
                </a:ln>
                <a:solidFill>
                  <a:schemeClr val="tx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lvl1pPr>
          </a:lstStyle>
          <a:p>
            <a:r>
              <a:rPr lang="en-US" altLang="ko-KR" dirty="0"/>
              <a:t>OpenCV-Python</a:t>
            </a:r>
            <a:r>
              <a:rPr lang="ko-KR" altLang="en-US" dirty="0"/>
              <a:t>을 이용한</a:t>
            </a:r>
            <a:br>
              <a:rPr lang="en-US" altLang="ko-KR" dirty="0"/>
            </a:br>
            <a:r>
              <a:rPr lang="ko-KR" altLang="en-US" dirty="0"/>
              <a:t>영상처리</a:t>
            </a:r>
            <a:r>
              <a:rPr lang="en-US" altLang="ko-KR" dirty="0"/>
              <a:t>(</a:t>
            </a:r>
            <a:r>
              <a:rPr lang="en-US" altLang="ko-KR" dirty="0" err="1"/>
              <a:t>OpenPose</a:t>
            </a:r>
            <a:r>
              <a:rPr lang="en-US" altLang="ko-KR" dirty="0"/>
              <a:t> </a:t>
            </a:r>
            <a:r>
              <a:rPr lang="ko-KR" altLang="en-US" dirty="0"/>
              <a:t>수정예정</a:t>
            </a:r>
            <a:r>
              <a:rPr lang="en-US" altLang="ko-KR" dirty="0"/>
              <a:t>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F47EED-FD0B-42FB-986C-B6CD9B4B2C13}"/>
              </a:ext>
            </a:extLst>
          </p:cNvPr>
          <p:cNvSpPr txBox="1"/>
          <p:nvPr/>
        </p:nvSpPr>
        <p:spPr>
          <a:xfrm>
            <a:off x="3696789" y="3966960"/>
            <a:ext cx="1951019" cy="720071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70000"/>
              </a:schemeClr>
            </a:solidFill>
          </a:ln>
        </p:spPr>
        <p:txBody>
          <a:bodyPr wrap="none" lIns="0" tIns="18000" rIns="0" bIns="0" rtlCol="0" anchor="ctr">
            <a:noAutofit/>
          </a:bodyPr>
          <a:lstStyle>
            <a:defPPr>
              <a:defRPr lang="ko-Kore-KR"/>
            </a:defPPr>
            <a:lvl1pPr algn="ctr">
              <a:spcAft>
                <a:spcPts val="300"/>
              </a:spcAft>
              <a:buClr>
                <a:srgbClr val="4091CF"/>
              </a:buClr>
              <a:defRPr sz="1000" spc="-20">
                <a:ln>
                  <a:noFill/>
                </a:ln>
                <a:solidFill>
                  <a:schemeClr val="tx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lvl1pPr>
          </a:lstStyle>
          <a:p>
            <a:r>
              <a:rPr lang="ko-KR" altLang="en-US" dirty="0"/>
              <a:t>몸 부위별 좌표 데이터를</a:t>
            </a:r>
            <a:br>
              <a:rPr lang="en-US" altLang="ko-KR" dirty="0"/>
            </a:br>
            <a:r>
              <a:rPr lang="ko-KR" altLang="en-US" dirty="0"/>
              <a:t>받아온다</a:t>
            </a:r>
            <a:r>
              <a:rPr lang="en-US" altLang="ko-KR" dirty="0"/>
              <a:t>.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FFD150C-D3ED-42B7-9988-D7AB6A8B4889}"/>
              </a:ext>
            </a:extLst>
          </p:cNvPr>
          <p:cNvCxnSpPr>
            <a:cxnSpLocks/>
          </p:cNvCxnSpPr>
          <p:nvPr/>
        </p:nvCxnSpPr>
        <p:spPr>
          <a:xfrm>
            <a:off x="4672298" y="3804005"/>
            <a:ext cx="0" cy="162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BA2DAEB-D8D9-4677-B142-6133C6D18CA7}"/>
              </a:ext>
            </a:extLst>
          </p:cNvPr>
          <p:cNvSpPr txBox="1"/>
          <p:nvPr/>
        </p:nvSpPr>
        <p:spPr>
          <a:xfrm>
            <a:off x="9308481" y="3082507"/>
            <a:ext cx="1951019" cy="720072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70000"/>
              </a:schemeClr>
            </a:solidFill>
          </a:ln>
        </p:spPr>
        <p:txBody>
          <a:bodyPr wrap="none" lIns="0" tIns="18000" rIns="0" bIns="0" rtlCol="0" anchor="ctr">
            <a:noAutofit/>
          </a:bodyPr>
          <a:lstStyle>
            <a:defPPr>
              <a:defRPr lang="ko-Kore-KR"/>
            </a:defPPr>
            <a:lvl1pPr algn="ctr">
              <a:spcAft>
                <a:spcPts val="300"/>
              </a:spcAft>
              <a:buClr>
                <a:srgbClr val="4091CF"/>
              </a:buClr>
              <a:defRPr sz="1000" spc="-20">
                <a:ln>
                  <a:noFill/>
                </a:ln>
                <a:solidFill>
                  <a:schemeClr val="tx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lvl1pPr>
          </a:lstStyle>
          <a:p>
            <a:r>
              <a:rPr lang="ko-KR" altLang="en-US" dirty="0"/>
              <a:t>후처리 된 데이터에서</a:t>
            </a:r>
            <a:br>
              <a:rPr lang="en-US" altLang="ko-KR" dirty="0"/>
            </a:br>
            <a:r>
              <a:rPr lang="ko-KR" altLang="en-US" dirty="0"/>
              <a:t>알고리즘을 통해 다듬기</a:t>
            </a:r>
            <a:endParaRPr lang="en-US" altLang="ko-KR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9752237-C636-4A82-A5B3-2D251521543E}"/>
              </a:ext>
            </a:extLst>
          </p:cNvPr>
          <p:cNvSpPr txBox="1"/>
          <p:nvPr/>
        </p:nvSpPr>
        <p:spPr>
          <a:xfrm>
            <a:off x="9308481" y="3965534"/>
            <a:ext cx="1951019" cy="720071"/>
          </a:xfrm>
          <a:prstGeom prst="rect">
            <a:avLst/>
          </a:prstGeom>
          <a:noFill/>
          <a:ln w="6350">
            <a:solidFill>
              <a:schemeClr val="bg1">
                <a:lumMod val="75000"/>
                <a:alpha val="70000"/>
              </a:schemeClr>
            </a:solidFill>
          </a:ln>
        </p:spPr>
        <p:txBody>
          <a:bodyPr wrap="none" lIns="0" tIns="18000" rIns="0" bIns="0" rtlCol="0" anchor="ctr">
            <a:noAutofit/>
          </a:bodyPr>
          <a:lstStyle>
            <a:defPPr>
              <a:defRPr lang="ko-Kore-KR"/>
            </a:defPPr>
            <a:lvl1pPr algn="ctr">
              <a:spcAft>
                <a:spcPts val="300"/>
              </a:spcAft>
              <a:buClr>
                <a:srgbClr val="4091CF"/>
              </a:buClr>
              <a:defRPr sz="1000" spc="-20">
                <a:ln>
                  <a:noFill/>
                </a:ln>
                <a:solidFill>
                  <a:schemeClr val="tx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defRPr>
            </a:lvl1pPr>
          </a:lstStyle>
          <a:p>
            <a:r>
              <a:rPr lang="ko-KR" altLang="en-US" dirty="0"/>
              <a:t>실제 모델에 적용</a:t>
            </a:r>
            <a:endParaRPr lang="en-US" altLang="ko-KR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EB2F86A-0CDC-4433-8CC9-3C7292EE2A35}"/>
              </a:ext>
            </a:extLst>
          </p:cNvPr>
          <p:cNvCxnSpPr>
            <a:cxnSpLocks/>
          </p:cNvCxnSpPr>
          <p:nvPr/>
        </p:nvCxnSpPr>
        <p:spPr>
          <a:xfrm>
            <a:off x="10283990" y="3802579"/>
            <a:ext cx="0" cy="162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2EAF8C1-9047-4C40-9850-EC767DF8BC78}"/>
              </a:ext>
            </a:extLst>
          </p:cNvPr>
          <p:cNvSpPr txBox="1"/>
          <p:nvPr/>
        </p:nvSpPr>
        <p:spPr>
          <a:xfrm>
            <a:off x="3934069" y="833855"/>
            <a:ext cx="7931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카메라와 아이폰 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Lidar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동기화에 대한 기술 조사가 없어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</a:p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 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구조 및 동작 시나리오의 현실성을 평가할 수 없음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014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4D74EB4D74EB">
      <a:dk1>
        <a:srgbClr val="000000"/>
      </a:dk1>
      <a:lt1>
        <a:srgbClr val="FFFFFF"/>
      </a:lt1>
      <a:dk2>
        <a:srgbClr val="39404F"/>
      </a:dk2>
      <a:lt2>
        <a:srgbClr val="E7E6E6"/>
      </a:lt2>
      <a:accent1>
        <a:srgbClr val="4D74EB"/>
      </a:accent1>
      <a:accent2>
        <a:srgbClr val="FEEA5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3698</TotalTime>
  <Words>824</Words>
  <Application>Microsoft Office PowerPoint</Application>
  <PresentationFormat>와이드스크린</PresentationFormat>
  <Paragraphs>163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KoPubWorldDotum_Pro Bold</vt:lpstr>
      <vt:lpstr>KoPubWorldDotum_Pro Light</vt:lpstr>
      <vt:lpstr>KoPubWorldDotum_Pro Medium</vt:lpstr>
      <vt:lpstr>S-Core Dream 2 ExtraLight</vt:lpstr>
      <vt:lpstr>S-Core Dream 3 Light</vt:lpstr>
      <vt:lpstr>S-Core Dream 4 Regular</vt:lpstr>
      <vt:lpstr>S-Core Dream 6 Bold</vt:lpstr>
      <vt:lpstr>S-Core Dream 7 ExtraBold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재영</dc:creator>
  <cp:lastModifiedBy>Kim Kanghee</cp:lastModifiedBy>
  <cp:revision>972</cp:revision>
  <dcterms:created xsi:type="dcterms:W3CDTF">2021-01-11T21:31:42Z</dcterms:created>
  <dcterms:modified xsi:type="dcterms:W3CDTF">2022-03-19T09:29:39Z</dcterms:modified>
</cp:coreProperties>
</file>